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913" r:id="rId2"/>
  </p:sldMasterIdLst>
  <p:notesMasterIdLst>
    <p:notesMasterId r:id="rId50"/>
  </p:notesMasterIdLst>
  <p:handoutMasterIdLst>
    <p:handoutMasterId r:id="rId51"/>
  </p:handoutMasterIdLst>
  <p:sldIdLst>
    <p:sldId id="256" r:id="rId3"/>
    <p:sldId id="277" r:id="rId4"/>
    <p:sldId id="278" r:id="rId5"/>
    <p:sldId id="279" r:id="rId6"/>
    <p:sldId id="280" r:id="rId7"/>
    <p:sldId id="281" r:id="rId8"/>
    <p:sldId id="283" r:id="rId9"/>
    <p:sldId id="282" r:id="rId10"/>
    <p:sldId id="285" r:id="rId11"/>
    <p:sldId id="286" r:id="rId12"/>
    <p:sldId id="435" r:id="rId13"/>
    <p:sldId id="436" r:id="rId14"/>
    <p:sldId id="437" r:id="rId15"/>
    <p:sldId id="438" r:id="rId16"/>
    <p:sldId id="439" r:id="rId17"/>
    <p:sldId id="287" r:id="rId18"/>
    <p:sldId id="288" r:id="rId19"/>
    <p:sldId id="315" r:id="rId20"/>
    <p:sldId id="316" r:id="rId21"/>
    <p:sldId id="289" r:id="rId22"/>
    <p:sldId id="290" r:id="rId23"/>
    <p:sldId id="314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446" r:id="rId33"/>
    <p:sldId id="445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10" r:id="rId45"/>
    <p:sldId id="309" r:id="rId46"/>
    <p:sldId id="313" r:id="rId47"/>
    <p:sldId id="311" r:id="rId48"/>
    <p:sldId id="312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003366"/>
    <a:srgbClr val="660066"/>
    <a:srgbClr val="339933"/>
    <a:srgbClr val="0000A8"/>
    <a:srgbClr val="CCFF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23" autoAdjust="0"/>
  </p:normalViewPr>
  <p:slideViewPr>
    <p:cSldViewPr>
      <p:cViewPr>
        <p:scale>
          <a:sx n="75" d="100"/>
          <a:sy n="75" d="100"/>
        </p:scale>
        <p:origin x="1666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420"/>
    </p:cViewPr>
  </p:sorterViewPr>
  <p:notesViewPr>
    <p:cSldViewPr>
      <p:cViewPr varScale="1">
        <p:scale>
          <a:sx n="86" d="100"/>
          <a:sy n="86" d="100"/>
        </p:scale>
        <p:origin x="-3894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91CBD605-6825-4F24-9589-298D61AB45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67DD536-E856-4663-8D49-DE3F0F4FFA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0D321B1-C4D8-4386-BD53-846D218094EF}" type="datetimeFigureOut">
              <a:rPr lang="zh-CN" altLang="en-US"/>
              <a:pPr>
                <a:defRPr/>
              </a:pPr>
              <a:t>2021/5/31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276DAEC-8790-4357-8548-2FC55688F1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2467162-4462-4D5D-83C6-5B1DCFFF9C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35BD37-46D2-47A9-8341-F5B344519843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>
            <a:extLst>
              <a:ext uri="{FF2B5EF4-FFF2-40B4-BE49-F238E27FC236}">
                <a16:creationId xmlns:a16="http://schemas.microsoft.com/office/drawing/2014/main" id="{FD4D1A22-CBAE-457C-8E96-2947F46AB5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78531" name="Rectangle 3">
            <a:extLst>
              <a:ext uri="{FF2B5EF4-FFF2-40B4-BE49-F238E27FC236}">
                <a16:creationId xmlns:a16="http://schemas.microsoft.com/office/drawing/2014/main" id="{D1AEA9D1-754E-4AED-B27D-13A48F4FDF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6A50A751-4E0D-4454-8714-66BC2933BC0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8533" name="Rectangle 5">
            <a:extLst>
              <a:ext uri="{FF2B5EF4-FFF2-40B4-BE49-F238E27FC236}">
                <a16:creationId xmlns:a16="http://schemas.microsoft.com/office/drawing/2014/main" id="{1CB02A82-99C3-4F56-9D9A-A280187787B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278534" name="Rectangle 6">
            <a:extLst>
              <a:ext uri="{FF2B5EF4-FFF2-40B4-BE49-F238E27FC236}">
                <a16:creationId xmlns:a16="http://schemas.microsoft.com/office/drawing/2014/main" id="{BE30FF1C-E428-4FB4-8BB4-C55729C97A3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8535" name="Rectangle 7">
            <a:extLst>
              <a:ext uri="{FF2B5EF4-FFF2-40B4-BE49-F238E27FC236}">
                <a16:creationId xmlns:a16="http://schemas.microsoft.com/office/drawing/2014/main" id="{B2DD2A11-9E8A-4192-A5A4-A9F514A08D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63ED97-168B-46A8-BAD6-BF3371DE0AE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>
            <a:extLst>
              <a:ext uri="{FF2B5EF4-FFF2-40B4-BE49-F238E27FC236}">
                <a16:creationId xmlns:a16="http://schemas.microsoft.com/office/drawing/2014/main" id="{F542F447-1732-4002-8280-E8B220D0DE1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E20E63F9-4F9D-4CDD-AA7A-FD7163FC394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1232D650-C1BE-4851-943A-F83F5464417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22">
              <a:extLst>
                <a:ext uri="{FF2B5EF4-FFF2-40B4-BE49-F238E27FC236}">
                  <a16:creationId xmlns:a16="http://schemas.microsoft.com/office/drawing/2014/main" id="{9A9E9F6E-F23E-485A-9620-02A8D2E0C8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13F1609-0AA1-4336-A3EC-C1F77B295BB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58488B2-F7DF-4CBC-A940-1EE193B63FF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9032FF8-0125-4D50-AB15-25F4FD24E38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3360495-D602-40A0-A6C3-A947C6EAC28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53FC1E6-6472-44F7-902A-006BEE21FE8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AE9F62F-315A-4C24-A899-2B216A17F12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D06480B-94B8-44EF-BA0A-91888162587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BE1480-CC8D-48F0-AD52-3E2DC156301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4784FB6-E714-4207-ADC5-0EF24912517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7E5580E-77D2-4C4C-B9A0-D82358C9565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746D57C9-FBCD-47A7-BDB2-9014CC6590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CA16B22B-AA5C-4259-85CA-7BC9E4626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B0C964BA-6DF0-47A4-829B-13C39D1EAD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987675" y="6308725"/>
            <a:ext cx="2133600" cy="457200"/>
          </a:xfrm>
        </p:spPr>
        <p:txBody>
          <a:bodyPr/>
          <a:lstStyle>
            <a:lvl1pPr>
              <a:defRPr>
                <a:ea typeface="宋体" panose="02010600030101010101" pitchFamily="2" charset="-122"/>
              </a:defRPr>
            </a:lvl1pPr>
          </a:lstStyle>
          <a:p>
            <a:fld id="{979FED07-2C56-4AC8-AA51-B03F10AA662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218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A2A77C-F818-4927-BF05-331B98084A6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4BE26-922E-4911-B1B9-681FD9F8E9A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B3BDC-5F16-472F-8A93-71AD6E271897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4D1D19B3-C7B0-4493-BE32-42E3DFB8702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979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800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800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D3981E-CDB9-486D-BC90-A6834536AC7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A506E5-9F35-4967-AA91-A6E0D050EB5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43BD33-94D5-49B2-B81D-9478370BB29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EB40D28A-9195-44F2-8E30-3551D29FA92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8668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36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457200" y="1484313"/>
            <a:ext cx="8229600" cy="4752975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C69596-84C7-46AC-B675-91B3E71468D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7CF057-AC9C-42CB-B158-11ED11C782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BB28B-24FF-44A2-B0C1-96E47ECF3FB3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5AC58B05-0E5D-4A2D-80D6-FEBB377B3A4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55296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674DFC-469C-4EA1-93A7-C0438ED83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33D1D-2A21-4B4C-8DA8-88343EE68133}" type="datetimeFigureOut">
              <a:rPr lang="zh-CN" altLang="en-US"/>
              <a:pPr>
                <a:defRPr/>
              </a:pPr>
              <a:t>2021/5/31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5CDBCF-BAD4-428F-AA48-72B8174BD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17AD33F-5089-4555-B2E8-F90DAA76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FEDD1-1101-4950-8C08-A3B900791BB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9788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DBA3B1-AA82-48C4-9147-DF869057F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16467-7848-4DB0-B1F5-E534F7F0E815}" type="datetimeFigureOut">
              <a:rPr lang="zh-CN" altLang="en-US"/>
              <a:pPr>
                <a:defRPr/>
              </a:pPr>
              <a:t>2021/5/31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024BBD-B03B-42FB-BD58-68640DF0E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B66149-09BD-4B2F-9C82-A4E745F97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01CE8-CE63-48D8-BED7-21201024F623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525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7A159F-E867-4E50-89F3-BC0759BC0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D20DA-0C1C-4378-9DA4-FCBCE349FC27}" type="datetimeFigureOut">
              <a:rPr lang="zh-CN" altLang="en-US"/>
              <a:pPr>
                <a:defRPr/>
              </a:pPr>
              <a:t>2021/5/31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5242F1-F0BE-45F6-AB15-3DF0F2B14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99A617-AEBD-4F7A-818B-742311F81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3FAA0-2B71-45B8-BEAB-F038F3EBF08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2415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AA882BD3-F495-44C1-AE0A-1AC3D5B25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57193-71DC-4DED-BAD1-C170B53F09CF}" type="datetimeFigureOut">
              <a:rPr lang="zh-CN" altLang="en-US"/>
              <a:pPr>
                <a:defRPr/>
              </a:pPr>
              <a:t>2021/5/31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8D0C3FC-CE3E-4FAD-801E-C5AD6B6CF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F319B82-60B9-496B-8F48-87806E655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B3876-DC7A-4085-BC47-01BF8C8DCCD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8872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5EE86648-65CE-4FE8-9A3B-7A25A2001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D6129-7F55-4908-B2EC-60BD76F51748}" type="datetimeFigureOut">
              <a:rPr lang="zh-CN" altLang="en-US"/>
              <a:pPr>
                <a:defRPr/>
              </a:pPr>
              <a:t>2021/5/31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ADD74C62-B991-4550-895E-E289A2080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FF7F9C67-9937-40BE-9DE7-01E95A9A6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0DCC1-3559-49D5-9871-A652592357A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8555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A81B4825-666B-4C95-A9E0-F487D75F7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5E1D9-4A0C-4AF8-BE2A-906C5D8C7B59}" type="datetimeFigureOut">
              <a:rPr lang="zh-CN" altLang="en-US"/>
              <a:pPr>
                <a:defRPr/>
              </a:pPr>
              <a:t>2021/5/31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0ADCE582-35C2-4C31-AC8C-160AB7C17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6016832E-23D3-4A88-88F9-063F40FE8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9643A-5E31-4C6E-BA38-BCE028363E35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8138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2D9E7831-5E5F-43D2-B47E-A6BDD146C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4872-3CEA-489C-90B6-F6DDCB281509}" type="datetimeFigureOut">
              <a:rPr lang="zh-CN" altLang="en-US"/>
              <a:pPr>
                <a:defRPr/>
              </a:pPr>
              <a:t>2021/5/31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34665A09-8E99-423A-B18D-FC860CD0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1A3DB048-C723-4101-B6E3-295472AFB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517A1-F6B6-4EF6-B041-DE53FFD22786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001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1pPr>
            <a:lvl2pPr>
              <a:defRPr sz="2600" baseline="0">
                <a:solidFill>
                  <a:srgbClr val="0000A8"/>
                </a:solidFill>
                <a:latin typeface="Arial" pitchFamily="34" charset="0"/>
                <a:ea typeface="黑体" pitchFamily="49" charset="-122"/>
              </a:defRPr>
            </a:lvl2pPr>
            <a:lvl3pPr>
              <a:defRPr sz="2300" baseline="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3pPr>
            <a:lvl4pPr>
              <a:defRPr b="1" baseline="0">
                <a:solidFill>
                  <a:srgbClr val="C00000"/>
                </a:solidFill>
                <a:latin typeface="Arial" pitchFamily="34" charset="0"/>
                <a:ea typeface="黑体" pitchFamily="49" charset="-122"/>
              </a:defRPr>
            </a:lvl4pPr>
            <a:lvl5pPr>
              <a:defRPr b="1" baseline="0"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2619A1-5B96-481D-B793-CDF8287C41E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93D62E-2104-494A-AB39-6ED8B2EE8E1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0E301-7A52-4479-8DA2-EAD76556EF3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CF38AA6C-9C76-438A-9EB7-0AE1F71B8FA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6127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B1E56D98-1211-4C25-BD66-52C976B09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28CB3-AB42-421E-8781-5A5D0E08C19E}" type="datetimeFigureOut">
              <a:rPr lang="zh-CN" altLang="en-US"/>
              <a:pPr>
                <a:defRPr/>
              </a:pPr>
              <a:t>2021/5/31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510A0D1E-9BCF-498F-AD07-A1653C240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3003B57A-ECFE-4436-98D0-E30208518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D064D-12D6-4B7A-9DF7-49D7605B73BD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5271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9F8B36D3-9E89-4866-8451-F71531712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115EE-8B3D-48B3-9667-F2FAB92745F7}" type="datetimeFigureOut">
              <a:rPr lang="zh-CN" altLang="en-US"/>
              <a:pPr>
                <a:defRPr/>
              </a:pPr>
              <a:t>2021/5/31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028769F-605C-40C5-832F-A93C01278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F7A1915D-42D3-473E-8185-ACB04ADAA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9CBF5-7A83-4FDC-B234-2CFF422E3B6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39631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D70BA5-2A0E-4671-8B1D-FC9EDF741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4CBD5-0F5D-4B4C-82ED-26D3306C08AE}" type="datetimeFigureOut">
              <a:rPr lang="zh-CN" altLang="en-US"/>
              <a:pPr>
                <a:defRPr/>
              </a:pPr>
              <a:t>2021/5/31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1A7091-7A5C-41CA-AF90-2B94CF1AC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77B426-2238-4D30-85A5-C3EB9AEA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64DFA-95C1-4259-856A-0A2C5AD6385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8489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4C37A1-9292-4797-841B-160D41D91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6B96E-8FB1-4874-8302-FD45B3EAC9E4}" type="datetimeFigureOut">
              <a:rPr lang="zh-CN" altLang="en-US"/>
              <a:pPr>
                <a:defRPr/>
              </a:pPr>
              <a:t>2021/5/31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A8F6786-441D-42FA-896F-03F7C19E1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2D7B95-D09D-4DC7-85F3-1EEFE8674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06340-526C-4011-848B-90DE824866D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157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009FE7-E982-4FCA-AB44-7527EBC994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A330C5-EA05-40D1-9EC8-F24B40BBFF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0932AA-62A4-4DC9-81F0-EFB312B14D97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2FEAE22C-A9A4-4E3C-A23E-7C6A414B4EC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378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ADBB9D2-CDDE-446A-A0F2-B6EFCD74203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CE65E8F-0CEA-4471-A7F3-209D6DA89BF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BD347-109C-41E3-A880-6C80C1B3005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9FB98D75-1E37-41AB-BB4A-8900A354472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1553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EFE556B-2B82-4F25-83CE-F957851CE11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CE593C21-B64F-423F-A0F1-9FDA4D3814E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E12EEA-F3C4-4D3F-B1B1-CB5891A3C6B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4A355EB8-793A-46CB-82C0-567E082F00B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859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CF46F0F-395B-42E9-9AC9-C8213AD28F8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5D58EB-4A21-48AA-B1F6-E22C9BA8FEA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A3EFB-8587-46C7-AD4C-94D967CE31D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FF040552-7E69-43B0-B096-DB1F4A93F52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641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9015D86-AF62-4EA3-B457-2CBE3D047D5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DE6E3A5-47FE-47D9-8879-D38825D1065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1F864-D89D-4C96-BB0F-14A29C081D77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8B0F8882-2B40-4493-9535-8D74AB77E60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265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A456DBC-FAAE-4985-B92E-482C2EFCD11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BFFD045-2AE3-4D8F-B64A-B504A4CCE5E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9BBD1-32D8-4584-A27E-FDE984B8B22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26AF2262-0828-4215-A346-D5BC027DDDB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483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3A6D65F-8D0E-4047-8E29-24015E0C696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EEF6656-D2BD-407F-9CB2-E2F14F49097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8AD4F-7948-4978-9573-07281836076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17F3D6AD-74F1-4E18-89C8-2A0BE123780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946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>
            <a:extLst>
              <a:ext uri="{FF2B5EF4-FFF2-40B4-BE49-F238E27FC236}">
                <a16:creationId xmlns:a16="http://schemas.microsoft.com/office/drawing/2014/main" id="{E1FA724F-DDCE-4937-AADE-09760A0786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9587407A-A4A9-4895-9835-09AC2F18628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6075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 b="1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defRPr>
            </a:lvl1pPr>
          </a:lstStyle>
          <a:p>
            <a:fld id="{AFB3006C-6DA1-4149-ACD3-0990BF102BDA}" type="slidenum">
              <a:rPr lang="en-US" altLang="zh-CN"/>
              <a:pPr/>
              <a:t>‹#›</a:t>
            </a:fld>
            <a:endParaRPr lang="en-US" altLang="zh-CN"/>
          </a:p>
        </p:txBody>
      </p:sp>
      <p:grpSp>
        <p:nvGrpSpPr>
          <p:cNvPr id="1028" name="Group 35">
            <a:extLst>
              <a:ext uri="{FF2B5EF4-FFF2-40B4-BE49-F238E27FC236}">
                <a16:creationId xmlns:a16="http://schemas.microsoft.com/office/drawing/2014/main" id="{01AF8242-A1D3-4227-971A-4898815941D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2C4355AF-C41E-464A-B466-568EFB30E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B173D52B-8EF6-47A9-A813-89926ED78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6CB29721-D025-4C93-B104-95AD0FA5BF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4F4DA5B0-1718-4195-AFB7-7628D23E2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C09E5514-57ED-48C2-8BDB-720D8BC42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820B1D0F-23EA-4982-87BD-B4A53F556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C32C2DCF-E2F2-4C84-8864-0F11ECC94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069C0DBF-12F1-41D7-BCEB-3E325B8FD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7E10CC49-D7CE-4EF5-B1B9-14BD6D0A6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944A7DE8-A954-4E9C-B24A-437E97EBB2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224E8A41-BDB0-46C8-A096-09BE5A85D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8929" name="Rectangle 17">
            <a:extLst>
              <a:ext uri="{FF2B5EF4-FFF2-40B4-BE49-F238E27FC236}">
                <a16:creationId xmlns:a16="http://schemas.microsoft.com/office/drawing/2014/main" id="{86373FCC-6CF5-4BEB-A49D-41C3C5C8B4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6" r:id="rId1"/>
    <p:sldLayoutId id="2147484454" r:id="rId2"/>
    <p:sldLayoutId id="2147484455" r:id="rId3"/>
    <p:sldLayoutId id="2147484456" r:id="rId4"/>
    <p:sldLayoutId id="2147484457" r:id="rId5"/>
    <p:sldLayoutId id="2147484458" r:id="rId6"/>
    <p:sldLayoutId id="2147484459" r:id="rId7"/>
    <p:sldLayoutId id="2147484460" r:id="rId8"/>
    <p:sldLayoutId id="2147484461" r:id="rId9"/>
    <p:sldLayoutId id="2147484462" r:id="rId10"/>
    <p:sldLayoutId id="2147484463" r:id="rId11"/>
    <p:sldLayoutId id="214748446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660066"/>
        </a:buClr>
        <a:buSzPct val="55000"/>
        <a:buFont typeface="Wingdings" panose="05000000000000000000" pitchFamily="2" charset="2"/>
        <a:buChar char="n"/>
        <a:defRPr sz="28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006600"/>
        </a:buClr>
        <a:buSzPct val="55000"/>
        <a:buFont typeface="Wingdings" panose="05000000000000000000" pitchFamily="2" charset="2"/>
        <a:buChar char="r"/>
        <a:defRPr sz="2800" b="1">
          <a:solidFill>
            <a:schemeClr val="bg2"/>
          </a:solidFill>
          <a:latin typeface="Times New Roman" pitchFamily="18" charset="0"/>
          <a:ea typeface="+mn-ea"/>
        </a:defRPr>
      </a:lvl2pPr>
      <a:lvl3pPr marL="1143000" indent="-2286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FF0000"/>
        </a:buClr>
        <a:buSzPct val="65000"/>
        <a:buFont typeface="Wingdings" panose="05000000000000000000" pitchFamily="2" charset="2"/>
        <a:buChar char="Ø"/>
        <a:defRPr sz="2800" b="1">
          <a:solidFill>
            <a:schemeClr val="bg2"/>
          </a:solidFill>
          <a:latin typeface="Times New Roman" pitchFamily="18" charset="0"/>
          <a:ea typeface="+mn-ea"/>
        </a:defRPr>
      </a:lvl3pPr>
      <a:lvl4pPr marL="1600200" indent="-2286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>
            <a:extLst>
              <a:ext uri="{FF2B5EF4-FFF2-40B4-BE49-F238E27FC236}">
                <a16:creationId xmlns:a16="http://schemas.microsoft.com/office/drawing/2014/main" id="{9366E689-064D-4FD4-9251-6CCC64EFC7B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2">
            <a:extLst>
              <a:ext uri="{FF2B5EF4-FFF2-40B4-BE49-F238E27FC236}">
                <a16:creationId xmlns:a16="http://schemas.microsoft.com/office/drawing/2014/main" id="{3F459C07-F4E4-4882-A6A2-D5E2ED6827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1F7452-68C8-48C2-B643-2850DE590C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354C33EF-5F5E-41C6-A0E7-575B9F4874CA}" type="datetimeFigureOut">
              <a:rPr lang="zh-CN" altLang="en-US"/>
              <a:pPr>
                <a:defRPr/>
              </a:pPr>
              <a:t>2021/5/31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97F16AB-661F-4519-9F94-8BD60E44A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B710A8-D841-487C-8B01-CBE89EF1A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8EB9FD4-9C09-4585-81FF-4DDBEDA1D072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5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429F5D4E-1E03-4F42-BE38-2E89527287D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32025" y="4545013"/>
            <a:ext cx="6759575" cy="1474787"/>
          </a:xfrm>
        </p:spPr>
        <p:txBody>
          <a:bodyPr/>
          <a:lstStyle/>
          <a:p>
            <a:pPr algn="r" eaLnBrk="1" hangingPunct="1"/>
            <a:r>
              <a:rPr lang="zh-CN" altLang="en-US" sz="3600">
                <a:latin typeface="仿宋_GB2312" pitchFamily="49" charset="-122"/>
              </a:rPr>
              <a:t>东南大学计算机学院 方效林</a:t>
            </a:r>
            <a:endParaRPr lang="en-US" altLang="zh-CN" sz="3600">
              <a:latin typeface="仿宋_GB2312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E5B9DF-F02C-4A88-8CBD-33F66C67F41C}"/>
              </a:ext>
            </a:extLst>
          </p:cNvPr>
          <p:cNvSpPr txBox="1"/>
          <p:nvPr/>
        </p:nvSpPr>
        <p:spPr>
          <a:xfrm>
            <a:off x="5400675" y="6129338"/>
            <a:ext cx="3646488" cy="64611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dirty="0">
                <a:latin typeface="Arial" charset="0"/>
              </a:rPr>
              <a:t>本课件借鉴了清华大学殷人昆老师</a:t>
            </a:r>
            <a:endParaRPr lang="en-US" altLang="zh-CN" dirty="0">
              <a:latin typeface="Arial" charset="0"/>
            </a:endParaRPr>
          </a:p>
          <a:p>
            <a:pPr>
              <a:defRPr/>
            </a:pPr>
            <a:r>
              <a:rPr lang="zh-CN" altLang="en-US" dirty="0">
                <a:latin typeface="Arial" charset="0"/>
              </a:rPr>
              <a:t>和哈尔滨工业大学张岩老师的课件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914ECB29-75F6-4569-AF2A-F0271E9317F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92388" y="1808163"/>
            <a:ext cx="6343650" cy="22098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5400" dirty="0">
                <a:latin typeface="+mj-ea"/>
              </a:rPr>
              <a:t>第九章 排序</a:t>
            </a:r>
            <a:endParaRPr lang="en-US" altLang="zh-CN" sz="5400" dirty="0">
              <a:latin typeface="+mj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>
            <a:extLst>
              <a:ext uri="{FF2B5EF4-FFF2-40B4-BE49-F238E27FC236}">
                <a16:creationId xmlns:a16="http://schemas.microsoft.com/office/drawing/2014/main" id="{945C9C0F-E998-4421-8AF2-7E77733FA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折半插入排序</a:t>
            </a:r>
          </a:p>
        </p:txBody>
      </p:sp>
      <p:sp>
        <p:nvSpPr>
          <p:cNvPr id="13315" name="内容占位符 2">
            <a:extLst>
              <a:ext uri="{FF2B5EF4-FFF2-40B4-BE49-F238E27FC236}">
                <a16:creationId xmlns:a16="http://schemas.microsoft.com/office/drawing/2014/main" id="{13AA014A-CF60-45F2-B7A9-B77BB91ED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算法分析</a:t>
            </a:r>
            <a:endParaRPr lang="en-US" altLang="zh-CN"/>
          </a:p>
          <a:p>
            <a:pPr lvl="1"/>
            <a:r>
              <a:rPr lang="zh-CN" altLang="en-US"/>
              <a:t>平均情况下，折半搜索比顺序搜索快</a:t>
            </a:r>
            <a:endParaRPr lang="en-US" altLang="zh-CN"/>
          </a:p>
          <a:p>
            <a:pPr lvl="1"/>
            <a:r>
              <a:rPr lang="zh-CN" altLang="en-US"/>
              <a:t>搜索元素</a:t>
            </a:r>
            <a:r>
              <a:rPr lang="en-US" altLang="zh-CN"/>
              <a:t>i</a:t>
            </a:r>
            <a:r>
              <a:rPr lang="zh-CN" altLang="en-US"/>
              <a:t>需比较</a:t>
            </a:r>
            <a:r>
              <a:rPr lang="zh-CN" altLang="en-US">
                <a:sym typeface="Symbol" panose="05050102010706020507" pitchFamily="18" charset="2"/>
              </a:rPr>
              <a:t></a:t>
            </a:r>
            <a:r>
              <a:rPr lang="en-US" altLang="zh-CN"/>
              <a:t>log</a:t>
            </a:r>
            <a:r>
              <a:rPr lang="en-US" altLang="zh-CN" baseline="-25000"/>
              <a:t>2</a:t>
            </a:r>
            <a:r>
              <a:rPr lang="en-US" altLang="zh-CN"/>
              <a:t>i</a:t>
            </a:r>
            <a:r>
              <a:rPr lang="en-US" altLang="zh-CN">
                <a:sym typeface="Symbol" panose="05050102010706020507" pitchFamily="18" charset="2"/>
              </a:rPr>
              <a:t></a:t>
            </a:r>
            <a:r>
              <a:rPr lang="en-US" altLang="zh-CN"/>
              <a:t> +1</a:t>
            </a:r>
            <a:r>
              <a:rPr lang="zh-CN" altLang="en-US"/>
              <a:t>次</a:t>
            </a:r>
            <a:endParaRPr lang="en-US" altLang="zh-CN"/>
          </a:p>
          <a:p>
            <a:pPr lvl="1"/>
            <a:r>
              <a:rPr lang="zh-CN" altLang="en-US"/>
              <a:t>总比较次数</a:t>
            </a:r>
            <a:endParaRPr lang="en-US" altLang="zh-CN"/>
          </a:p>
          <a:p>
            <a:pPr lvl="1"/>
            <a:endParaRPr lang="en-US" altLang="zh-CN"/>
          </a:p>
          <a:p>
            <a:pPr lvl="1"/>
            <a:endParaRPr lang="en-US" altLang="zh-CN"/>
          </a:p>
          <a:p>
            <a:pPr lvl="1"/>
            <a:endParaRPr lang="en-US" altLang="zh-CN"/>
          </a:p>
          <a:p>
            <a:pPr lvl="1"/>
            <a:endParaRPr lang="en-US" altLang="zh-CN"/>
          </a:p>
          <a:p>
            <a:pPr lvl="1"/>
            <a:endParaRPr lang="en-US" altLang="zh-CN"/>
          </a:p>
          <a:p>
            <a:pPr lvl="1"/>
            <a:r>
              <a:rPr lang="zh-CN" altLang="en-US"/>
              <a:t>移动的时间复杂度</a:t>
            </a:r>
            <a:r>
              <a:rPr lang="en-US" altLang="zh-CN"/>
              <a:t>O(n</a:t>
            </a:r>
            <a:r>
              <a:rPr lang="en-US" altLang="zh-CN" baseline="30000"/>
              <a:t>2</a:t>
            </a:r>
            <a:r>
              <a:rPr lang="en-US" altLang="zh-CN"/>
              <a:t>)</a:t>
            </a:r>
          </a:p>
          <a:p>
            <a:pPr lvl="1"/>
            <a:r>
              <a:rPr lang="zh-CN" altLang="en-US"/>
              <a:t>是稳定的排序算法，需额外一个存储空间</a:t>
            </a:r>
            <a:endParaRPr lang="en-US" altLang="zh-CN"/>
          </a:p>
          <a:p>
            <a:pPr lvl="1"/>
            <a:endParaRPr lang="en-US" altLang="zh-CN"/>
          </a:p>
          <a:p>
            <a:pPr lvl="1"/>
            <a:endParaRPr lang="en-US" altLang="zh-CN"/>
          </a:p>
          <a:p>
            <a:pPr lvl="1"/>
            <a:endParaRPr lang="en-US" altLang="zh-CN"/>
          </a:p>
          <a:p>
            <a:pPr lvl="1"/>
            <a:endParaRPr lang="en-US" altLang="zh-CN"/>
          </a:p>
          <a:p>
            <a:pPr lvl="1"/>
            <a:endParaRPr lang="en-US" altLang="zh-CN"/>
          </a:p>
          <a:p>
            <a:pPr lvl="1"/>
            <a:endParaRPr lang="zh-CN" altLang="en-US"/>
          </a:p>
        </p:txBody>
      </p:sp>
      <p:sp>
        <p:nvSpPr>
          <p:cNvPr id="13316" name="灯片编号占位符 3">
            <a:extLst>
              <a:ext uri="{FF2B5EF4-FFF2-40B4-BE49-F238E27FC236}">
                <a16:creationId xmlns:a16="http://schemas.microsoft.com/office/drawing/2014/main" id="{A3A14F7A-703D-4A53-9082-CC03A8331F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371DEED-CECC-4EE5-BA3B-1FFED894476B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10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aphicFrame>
        <p:nvGraphicFramePr>
          <p:cNvPr id="13317" name="对象 4">
            <a:extLst>
              <a:ext uri="{FF2B5EF4-FFF2-40B4-BE49-F238E27FC236}">
                <a16:creationId xmlns:a16="http://schemas.microsoft.com/office/drawing/2014/main" id="{7FBA7274-8EAD-47D2-BA34-A07F8500B9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8175" y="3468688"/>
          <a:ext cx="651510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" imgW="3438457" imgH="628650" progId="Equation.3">
                  <p:embed/>
                </p:oleObj>
              </mc:Choice>
              <mc:Fallback>
                <p:oleObj name="公式" r:id="rId2" imgW="3438457" imgH="628650" progId="Equation.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468688"/>
                        <a:ext cx="6515100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对象 5">
            <a:extLst>
              <a:ext uri="{FF2B5EF4-FFF2-40B4-BE49-F238E27FC236}">
                <a16:creationId xmlns:a16="http://schemas.microsoft.com/office/drawing/2014/main" id="{30309800-A8AA-4AFB-8624-7C37E3A30D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58975" y="4489450"/>
          <a:ext cx="6176963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4" imgW="3219585" imgH="428625" progId="Equation.3">
                  <p:embed/>
                </p:oleObj>
              </mc:Choice>
              <mc:Fallback>
                <p:oleObj name="公式" r:id="rId4" imgW="3219585" imgH="428625" progId="Equation.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975" y="4489450"/>
                        <a:ext cx="6176963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TextBox 110">
            <a:extLst>
              <a:ext uri="{FF2B5EF4-FFF2-40B4-BE49-F238E27FC236}">
                <a16:creationId xmlns:a16="http://schemas.microsoft.com/office/drawing/2014/main" id="{A879B211-D333-45C6-93EF-475705E9EC4F}"/>
              </a:ext>
            </a:extLst>
          </p:cNvPr>
          <p:cNvSpPr txBox="1"/>
          <p:nvPr/>
        </p:nvSpPr>
        <p:spPr>
          <a:xfrm>
            <a:off x="4643438" y="5516563"/>
            <a:ext cx="3181350" cy="3698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rPr>
              <a:t>比较的时间复杂度</a:t>
            </a:r>
            <a:r>
              <a:rPr lang="en-US" altLang="zh-CN" b="1" dirty="0">
                <a:solidFill>
                  <a:srgbClr val="000099"/>
                </a:solidFill>
                <a:latin typeface="Arial" charset="0"/>
                <a:ea typeface="黑体" pitchFamily="49" charset="-122"/>
              </a:rPr>
              <a:t>O(n*log</a:t>
            </a:r>
            <a:r>
              <a:rPr lang="en-US" altLang="zh-CN" b="1" baseline="-25000" dirty="0">
                <a:solidFill>
                  <a:srgbClr val="000099"/>
                </a:solidFill>
                <a:latin typeface="Arial" charset="0"/>
                <a:ea typeface="黑体" pitchFamily="49" charset="-122"/>
              </a:rPr>
              <a:t>2</a:t>
            </a:r>
            <a:r>
              <a:rPr lang="en-US" altLang="zh-CN" b="1" dirty="0">
                <a:solidFill>
                  <a:srgbClr val="000099"/>
                </a:solidFill>
                <a:latin typeface="Arial" charset="0"/>
                <a:ea typeface="黑体" pitchFamily="49" charset="-122"/>
              </a:rPr>
              <a:t>n)</a:t>
            </a:r>
            <a:endParaRPr lang="zh-CN" altLang="en-US" b="1" dirty="0">
              <a:solidFill>
                <a:srgbClr val="000099"/>
              </a:solidFill>
              <a:latin typeface="Arial" charset="0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2400" y="332122"/>
            <a:ext cx="8812213" cy="64452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</a:rPr>
              <a:t>2-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新魏" pitchFamily="2" charset="-122"/>
                <a:ea typeface="华文新魏" pitchFamily="2" charset="-122"/>
              </a:rPr>
              <a:t>路插入排序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对折半插入排序的改进，以减少排序过程中移动记录的次数。附加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n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个记录的辅助空间，方法是：</a:t>
            </a:r>
          </a:p>
          <a:p>
            <a:pPr marL="1047750" lvl="1" indent="-514350" algn="l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AutoNum type="circleNumDbPlain"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另设一个同类型的数组</a:t>
            </a: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d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，</a:t>
            </a:r>
            <a:r>
              <a:rPr lang="en-US" altLang="zh-CN" sz="2600" b="1" dirty="0">
                <a:latin typeface="仿宋_GB2312"/>
                <a:ea typeface="仿宋_GB2312"/>
              </a:rPr>
              <a:t> a[1</a:t>
            </a: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]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赋给</a:t>
            </a: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d[1]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，</a:t>
            </a:r>
            <a:endParaRPr kumimoji="0" lang="en-US" altLang="zh-CN" sz="2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仿宋_GB2312"/>
              <a:ea typeface="仿宋_GB2312"/>
            </a:endParaRPr>
          </a:p>
          <a:p>
            <a:pPr marL="533400" lvl="1" algn="l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defRPr/>
            </a:pPr>
            <a:r>
              <a:rPr lang="en-US" altLang="zh-CN" sz="2600" b="1" dirty="0">
                <a:solidFill>
                  <a:srgbClr val="FF0000"/>
                </a:solidFill>
                <a:latin typeface="仿宋_GB2312"/>
                <a:ea typeface="仿宋_GB2312"/>
              </a:rPr>
              <a:t>     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仿宋_GB2312"/>
                <a:ea typeface="仿宋_GB2312"/>
              </a:rPr>
              <a:t>将</a:t>
            </a: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仿宋_GB2312"/>
                <a:ea typeface="仿宋_GB2312"/>
              </a:rPr>
              <a:t>d[1]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仿宋_GB2312"/>
                <a:ea typeface="仿宋_GB2312"/>
              </a:rPr>
              <a:t>看成是排好序的序列中中间位置的记录；</a:t>
            </a:r>
          </a:p>
          <a:p>
            <a:pPr marL="533400" lvl="1" algn="l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  <a:cs typeface="Times New Roman" pitchFamily="18" charset="0"/>
              </a:rPr>
              <a:t>②  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分别将</a:t>
            </a: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a</a:t>
            </a:r>
            <a:r>
              <a:rPr lang="en-US" altLang="zh-CN" sz="2600" b="1" dirty="0">
                <a:latin typeface="仿宋_GB2312"/>
                <a:ea typeface="仿宋_GB2312"/>
              </a:rPr>
              <a:t>[ </a:t>
            </a: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]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中的第</a:t>
            </a:r>
            <a:r>
              <a:rPr kumimoji="0" lang="en-US" altLang="zh-CN" sz="2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i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个记录依次插入到</a:t>
            </a: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d[1]</a:t>
            </a:r>
            <a:r>
              <a:rPr kumimoji="0" lang="zh-CN" altLang="en-US" sz="26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之前或之后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的有序序列中，具体方法： </a:t>
            </a:r>
          </a:p>
          <a:p>
            <a:pPr marL="1079500" lvl="2" algn="l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◆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a</a:t>
            </a:r>
            <a:r>
              <a:rPr lang="en-US" altLang="zh-CN" sz="2800" b="1" dirty="0">
                <a:latin typeface="仿宋_GB2312"/>
                <a:ea typeface="仿宋_GB2312"/>
              </a:rPr>
              <a:t>[</a:t>
            </a:r>
            <a:r>
              <a:rPr lang="en-US" altLang="zh-CN" sz="2800" b="1" dirty="0" err="1">
                <a:latin typeface="仿宋_GB2312"/>
                <a:ea typeface="仿宋_GB2312"/>
              </a:rPr>
              <a:t>i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]&lt;d[1]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：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a</a:t>
            </a:r>
            <a:r>
              <a:rPr lang="en-US" altLang="zh-CN" sz="2800" b="1" dirty="0">
                <a:latin typeface="仿宋_GB2312"/>
                <a:ea typeface="仿宋_GB2312"/>
              </a:rPr>
              <a:t>[</a:t>
            </a:r>
            <a:r>
              <a:rPr lang="en-US" altLang="zh-CN" sz="2800" b="1" dirty="0" err="1">
                <a:latin typeface="仿宋_GB2312"/>
                <a:ea typeface="仿宋_GB2312"/>
              </a:rPr>
              <a:t>i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]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插入到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d[1]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之前的有序表中；</a:t>
            </a:r>
          </a:p>
          <a:p>
            <a:pPr marL="1079500" lvl="2" algn="l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◆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a</a:t>
            </a:r>
            <a:r>
              <a:rPr lang="en-US" altLang="zh-CN" sz="2800" b="1" dirty="0">
                <a:latin typeface="仿宋_GB2312"/>
                <a:ea typeface="仿宋_GB2312"/>
              </a:rPr>
              <a:t>[</a:t>
            </a:r>
            <a:r>
              <a:rPr lang="en-US" altLang="zh-CN" sz="2800" b="1" dirty="0" err="1">
                <a:latin typeface="仿宋_GB2312"/>
                <a:ea typeface="仿宋_GB2312"/>
              </a:rPr>
              <a:t>i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]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  <a:cs typeface="Times New Roman" pitchFamily="18" charset="0"/>
              </a:rPr>
              <a:t>≥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d[1]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：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a</a:t>
            </a:r>
            <a:r>
              <a:rPr lang="en-US" altLang="zh-CN" sz="2800" b="1" dirty="0">
                <a:latin typeface="仿宋_GB2312"/>
                <a:ea typeface="仿宋_GB2312"/>
              </a:rPr>
              <a:t>[</a:t>
            </a:r>
            <a:r>
              <a:rPr lang="en-US" altLang="zh-CN" sz="2800" b="1" dirty="0" err="1">
                <a:latin typeface="仿宋_GB2312"/>
                <a:ea typeface="仿宋_GB2312"/>
              </a:rPr>
              <a:t>i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]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插入到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d[1]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仿宋_GB2312"/>
                <a:ea typeface="仿宋_GB2312"/>
              </a:rPr>
              <a:t>之后的有序表中；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AA45-1050-4A29-8013-90845DAE7AC9}" type="slidenum">
              <a:rPr lang="en-US" altLang="zh-CN" smtClean="0"/>
              <a:pPr/>
              <a:t>11</a:t>
            </a:fld>
            <a:endParaRPr lang="en-US" altLang="zh-C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8628" name="Picture 4" descr="http://images.cnblogs.com/cnblogs_com/Clingingboy/201109/2011091217151992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7960"/>
            <a:ext cx="6681879" cy="612505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616727" y="507960"/>
            <a:ext cx="25272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Ø"/>
            </a:pPr>
            <a:r>
              <a:rPr lang="zh-CN" altLang="en-US" sz="2800" dirty="0"/>
              <a:t>移动次数约为</a:t>
            </a:r>
            <a:r>
              <a:rPr lang="en-US" altLang="zh-CN" sz="2800" dirty="0"/>
              <a:t>n</a:t>
            </a:r>
            <a:r>
              <a:rPr lang="en-US" altLang="zh-CN" sz="2800" baseline="30000" dirty="0"/>
              <a:t>2</a:t>
            </a:r>
            <a:r>
              <a:rPr lang="en-US" altLang="zh-CN" sz="2800" dirty="0"/>
              <a:t>/8</a:t>
            </a:r>
          </a:p>
          <a:p>
            <a:pPr algn="l">
              <a:buFont typeface="Wingdings" pitchFamily="2" charset="2"/>
              <a:buChar char="Ø"/>
            </a:pPr>
            <a:r>
              <a:rPr lang="en-US" altLang="zh-CN" sz="2800" dirty="0"/>
              <a:t> a[1]</a:t>
            </a:r>
            <a:r>
              <a:rPr lang="zh-CN" altLang="en-US" sz="2800" dirty="0"/>
              <a:t>如果是最大或最小关键字则没有改进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AA45-1050-4A29-8013-90845DAE7AC9}" type="slidenum">
              <a:rPr lang="en-US" altLang="zh-CN" smtClean="0"/>
              <a:pPr/>
              <a:t>12</a:t>
            </a:fld>
            <a:endParaRPr lang="en-US" altLang="zh-C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99" y="33291"/>
            <a:ext cx="8240769" cy="707991"/>
          </a:xfrm>
        </p:spPr>
        <p:txBody>
          <a:bodyPr>
            <a:normAutofit/>
          </a:bodyPr>
          <a:lstStyle/>
          <a:p>
            <a:pPr algn="ctr"/>
            <a:r>
              <a:rPr lang="zh-CN" altLang="en-US" dirty="0">
                <a:latin typeface="华文新魏" pitchFamily="2" charset="-122"/>
                <a:ea typeface="华文新魏" pitchFamily="2" charset="-122"/>
              </a:rPr>
              <a:t>表插入排序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0439" y="763551"/>
            <a:ext cx="8726608" cy="1752624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200" b="1" dirty="0">
                <a:latin typeface="仿宋_GB2312"/>
                <a:ea typeface="仿宋_GB2312"/>
              </a:rPr>
              <a:t>前面的插入排序不可避免地要移动记录，若不移动记录就需要改变数据结构。附加</a:t>
            </a:r>
            <a:r>
              <a:rPr lang="en-US" altLang="zh-CN" sz="3200" b="1" dirty="0">
                <a:latin typeface="仿宋_GB2312"/>
                <a:ea typeface="仿宋_GB2312"/>
              </a:rPr>
              <a:t>n</a:t>
            </a:r>
            <a:r>
              <a:rPr lang="zh-CN" altLang="en-US" sz="3200" b="1" dirty="0">
                <a:latin typeface="仿宋_GB2312"/>
                <a:ea typeface="仿宋_GB2312"/>
              </a:rPr>
              <a:t>个记录的辅助空间：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26953" y="2370123"/>
            <a:ext cx="5805567" cy="405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l">
              <a:lnSpc>
                <a:spcPct val="110000"/>
              </a:lnSpc>
              <a:buNone/>
            </a:pPr>
            <a:r>
              <a:rPr lang="zh-CN" altLang="en-US" sz="2600" b="1" dirty="0">
                <a:latin typeface="仿宋_GB2312"/>
              </a:rPr>
              <a:t>初始化：下标值为</a:t>
            </a:r>
            <a:r>
              <a:rPr lang="en-US" altLang="zh-CN" sz="2600" b="1" dirty="0">
                <a:latin typeface="仿宋_GB2312"/>
              </a:rPr>
              <a:t>0</a:t>
            </a:r>
            <a:r>
              <a:rPr lang="zh-CN" altLang="en-US" sz="2600" b="1" dirty="0">
                <a:latin typeface="仿宋_GB2312"/>
              </a:rPr>
              <a:t>的分量作为表头结点，关键字取为最大值，各分量的指针值为空；</a:t>
            </a:r>
          </a:p>
          <a:p>
            <a:pPr marL="0" lvl="1" indent="0" algn="l">
              <a:lnSpc>
                <a:spcPct val="110000"/>
              </a:lnSpc>
              <a:buNone/>
            </a:pPr>
            <a:r>
              <a:rPr lang="zh-CN" altLang="en-US" sz="2600" b="1" dirty="0">
                <a:latin typeface="仿宋_GB2312"/>
              </a:rPr>
              <a:t>①  将静态链表中数组下标值为</a:t>
            </a:r>
            <a:r>
              <a:rPr lang="en-US" altLang="zh-CN" sz="2600" b="1" dirty="0">
                <a:latin typeface="仿宋_GB2312"/>
              </a:rPr>
              <a:t>1</a:t>
            </a:r>
            <a:r>
              <a:rPr lang="zh-CN" altLang="en-US" sz="2600" b="1" dirty="0">
                <a:latin typeface="仿宋_GB2312"/>
              </a:rPr>
              <a:t>的分量</a:t>
            </a:r>
            <a:r>
              <a:rPr lang="en-US" altLang="zh-CN" sz="2600" b="1" dirty="0">
                <a:latin typeface="仿宋_GB2312"/>
              </a:rPr>
              <a:t>(</a:t>
            </a:r>
            <a:r>
              <a:rPr lang="zh-CN" altLang="en-US" sz="2600" b="1" dirty="0">
                <a:latin typeface="仿宋_GB2312"/>
              </a:rPr>
              <a:t>结点</a:t>
            </a:r>
            <a:r>
              <a:rPr lang="en-US" altLang="zh-CN" sz="2600" b="1" dirty="0">
                <a:latin typeface="仿宋_GB2312"/>
              </a:rPr>
              <a:t>)</a:t>
            </a:r>
            <a:r>
              <a:rPr lang="zh-CN" altLang="en-US" sz="2600" b="1" dirty="0">
                <a:latin typeface="仿宋_GB2312"/>
              </a:rPr>
              <a:t>与表头结点构成一个循环链表；</a:t>
            </a:r>
          </a:p>
          <a:p>
            <a:pPr marL="0" lvl="1" indent="0" algn="l">
              <a:lnSpc>
                <a:spcPct val="110000"/>
              </a:lnSpc>
              <a:buNone/>
            </a:pPr>
            <a:r>
              <a:rPr lang="zh-CN" altLang="en-US" sz="2600" b="1" dirty="0">
                <a:latin typeface="仿宋_GB2312"/>
              </a:rPr>
              <a:t>② </a:t>
            </a:r>
            <a:r>
              <a:rPr lang="en-US" altLang="zh-CN" sz="2600" b="1" dirty="0" err="1">
                <a:latin typeface="仿宋_GB2312"/>
              </a:rPr>
              <a:t>i</a:t>
            </a:r>
            <a:r>
              <a:rPr lang="en-US" altLang="zh-CN" sz="2600" b="1" dirty="0">
                <a:latin typeface="仿宋_GB2312"/>
              </a:rPr>
              <a:t>=2 </a:t>
            </a:r>
            <a:r>
              <a:rPr lang="zh-CN" altLang="en-US" sz="2600" b="1" dirty="0">
                <a:latin typeface="仿宋_GB2312"/>
              </a:rPr>
              <a:t>，将分量</a:t>
            </a:r>
            <a:r>
              <a:rPr lang="en-US" altLang="zh-CN" sz="2600" b="1" dirty="0">
                <a:latin typeface="仿宋_GB2312"/>
              </a:rPr>
              <a:t>R[</a:t>
            </a:r>
            <a:r>
              <a:rPr lang="en-US" altLang="zh-CN" sz="2600" b="1" dirty="0" err="1">
                <a:latin typeface="仿宋_GB2312"/>
              </a:rPr>
              <a:t>i</a:t>
            </a:r>
            <a:r>
              <a:rPr lang="en-US" altLang="zh-CN" sz="2600" b="1" dirty="0">
                <a:latin typeface="仿宋_GB2312"/>
              </a:rPr>
              <a:t>]</a:t>
            </a:r>
            <a:r>
              <a:rPr lang="zh-CN" altLang="en-US" sz="2600" b="1" dirty="0">
                <a:latin typeface="仿宋_GB2312"/>
              </a:rPr>
              <a:t>按关键字递减插入到循环链表；</a:t>
            </a:r>
          </a:p>
          <a:p>
            <a:pPr marL="0" lvl="1" indent="0" algn="l">
              <a:lnSpc>
                <a:spcPct val="110000"/>
              </a:lnSpc>
              <a:buNone/>
            </a:pPr>
            <a:r>
              <a:rPr lang="zh-CN" altLang="en-US" sz="2600" b="1" dirty="0">
                <a:latin typeface="仿宋_GB2312"/>
              </a:rPr>
              <a:t>③  增加</a:t>
            </a:r>
            <a:r>
              <a:rPr lang="en-US" altLang="zh-CN" sz="2600" b="1" dirty="0" err="1">
                <a:latin typeface="仿宋_GB2312"/>
              </a:rPr>
              <a:t>i</a:t>
            </a:r>
            <a:r>
              <a:rPr lang="en-US" altLang="zh-CN" sz="2600" b="1" dirty="0">
                <a:latin typeface="仿宋_GB2312"/>
              </a:rPr>
              <a:t> </a:t>
            </a:r>
            <a:r>
              <a:rPr lang="zh-CN" altLang="en-US" sz="2600" b="1" dirty="0">
                <a:latin typeface="仿宋_GB2312"/>
              </a:rPr>
              <a:t>，重复②，直到全部分量插入到循环链表。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AA45-1050-4A29-8013-90845DAE7AC9}" type="slidenum">
              <a:rPr lang="en-US" altLang="zh-CN" smtClean="0"/>
              <a:pPr/>
              <a:t>13</a:t>
            </a:fld>
            <a:endParaRPr lang="en-US" altLang="zh-C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89916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ts val="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zh-CN" altLang="en-US" sz="3200" b="1" dirty="0"/>
              <a:t>例：</a:t>
            </a:r>
            <a:r>
              <a:rPr lang="zh-CN" altLang="en-US" sz="2800" b="1" dirty="0"/>
              <a:t>设有关键字集合</a:t>
            </a:r>
            <a:r>
              <a:rPr lang="en-US" altLang="zh-CN" sz="2800" b="1" dirty="0"/>
              <a:t>{49, 38, 65, 13, 97, 27, 76, </a:t>
            </a:r>
            <a:r>
              <a:rPr lang="en-US" altLang="zh-CN" sz="2800" b="1" u="sng" dirty="0"/>
              <a:t>49</a:t>
            </a:r>
            <a:r>
              <a:rPr lang="en-US" altLang="zh-CN" sz="2800" b="1" dirty="0"/>
              <a:t>} </a:t>
            </a:r>
            <a:r>
              <a:rPr lang="zh-CN" altLang="en-US" sz="2800" b="1" dirty="0"/>
              <a:t>，采用表插入排序的过程</a:t>
            </a:r>
            <a:r>
              <a:rPr kumimoji="0" lang="zh-CN" altLang="en-US" sz="2800" b="1" dirty="0">
                <a:latin typeface="宋体" charset="-122"/>
              </a:rPr>
              <a:t>。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28600" y="1571625"/>
            <a:ext cx="8686800" cy="4981575"/>
            <a:chOff x="96" y="990"/>
            <a:chExt cx="5472" cy="3138"/>
          </a:xfrm>
        </p:grpSpPr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528" y="989"/>
              <a:ext cx="5040" cy="770"/>
              <a:chOff x="720" y="1447"/>
              <a:chExt cx="5040" cy="786"/>
            </a:xfrm>
          </p:grpSpPr>
          <p:sp>
            <p:nvSpPr>
              <p:cNvPr id="100" name="Rectangle 5"/>
              <p:cNvSpPr>
                <a:spLocks noChangeArrowheads="1"/>
              </p:cNvSpPr>
              <p:nvPr/>
            </p:nvSpPr>
            <p:spPr bwMode="auto">
              <a:xfrm>
                <a:off x="768" y="1447"/>
                <a:ext cx="4320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zh-CN" altLang="en-US" sz="2400" b="1" dirty="0">
                    <a:latin typeface="+mn-lt"/>
                  </a:rPr>
                  <a:t>         </a:t>
                </a:r>
                <a:r>
                  <a:rPr lang="en-US" altLang="zh-CN" sz="2400" b="1" dirty="0">
                    <a:latin typeface="+mn-lt"/>
                  </a:rPr>
                  <a:t>0         1       2        3      4        5       6        7       8</a:t>
                </a:r>
              </a:p>
            </p:txBody>
          </p:sp>
          <p:sp>
            <p:nvSpPr>
              <p:cNvPr id="101" name="Rectangle 6"/>
              <p:cNvSpPr>
                <a:spLocks noChangeArrowheads="1"/>
              </p:cNvSpPr>
              <p:nvPr/>
            </p:nvSpPr>
            <p:spPr bwMode="auto">
              <a:xfrm>
                <a:off x="5136" y="1728"/>
                <a:ext cx="576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CN" sz="2400" b="1">
                    <a:latin typeface="+mn-lt"/>
                  </a:rPr>
                  <a:t>key</a:t>
                </a:r>
                <a:r>
                  <a:rPr lang="zh-CN" altLang="en-US" sz="2400" b="1">
                    <a:latin typeface="+mn-lt"/>
                  </a:rPr>
                  <a:t>域</a:t>
                </a:r>
              </a:p>
            </p:txBody>
          </p:sp>
          <p:sp>
            <p:nvSpPr>
              <p:cNvPr id="102" name="Rectangle 7"/>
              <p:cNvSpPr>
                <a:spLocks noChangeArrowheads="1"/>
              </p:cNvSpPr>
              <p:nvPr/>
            </p:nvSpPr>
            <p:spPr bwMode="auto">
              <a:xfrm>
                <a:off x="5136" y="1984"/>
                <a:ext cx="62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CN" sz="2400" b="1">
                    <a:latin typeface="+mn-lt"/>
                  </a:rPr>
                  <a:t>next</a:t>
                </a:r>
                <a:r>
                  <a:rPr lang="zh-CN" altLang="en-US" sz="2400" b="1">
                    <a:latin typeface="+mn-lt"/>
                  </a:rPr>
                  <a:t>域</a:t>
                </a:r>
              </a:p>
            </p:txBody>
          </p:sp>
          <p:grpSp>
            <p:nvGrpSpPr>
              <p:cNvPr id="103" name="Group 8"/>
              <p:cNvGrpSpPr>
                <a:grpSpLocks/>
              </p:cNvGrpSpPr>
              <p:nvPr/>
            </p:nvGrpSpPr>
            <p:grpSpPr bwMode="auto">
              <a:xfrm>
                <a:off x="720" y="1728"/>
                <a:ext cx="4368" cy="496"/>
                <a:chOff x="720" y="1728"/>
                <a:chExt cx="4368" cy="496"/>
              </a:xfrm>
            </p:grpSpPr>
            <p:grpSp>
              <p:nvGrpSpPr>
                <p:cNvPr id="104" name="Group 9"/>
                <p:cNvGrpSpPr>
                  <a:grpSpLocks/>
                </p:cNvGrpSpPr>
                <p:nvPr/>
              </p:nvGrpSpPr>
              <p:grpSpPr bwMode="auto">
                <a:xfrm>
                  <a:off x="720" y="1728"/>
                  <a:ext cx="4368" cy="249"/>
                  <a:chOff x="720" y="1728"/>
                  <a:chExt cx="4368" cy="249"/>
                </a:xfrm>
              </p:grpSpPr>
              <p:sp>
                <p:nvSpPr>
                  <p:cNvPr id="11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28"/>
                    <a:ext cx="4368" cy="249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altLang="zh-CN" sz="2400" b="1" dirty="0">
                        <a:latin typeface="+mn-lt"/>
                      </a:rPr>
                      <a:t>MAXINT   49     38      65     13     97      27     76     </a:t>
                    </a:r>
                    <a:r>
                      <a:rPr lang="en-US" altLang="zh-CN" sz="2400" b="1" u="sng" dirty="0">
                        <a:latin typeface="+mn-lt"/>
                      </a:rPr>
                      <a:t>49</a:t>
                    </a:r>
                  </a:p>
                </p:txBody>
              </p:sp>
              <p:sp>
                <p:nvSpPr>
                  <p:cNvPr id="116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117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118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119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120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121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122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123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</p:grpSp>
            <p:grpSp>
              <p:nvGrpSpPr>
                <p:cNvPr id="105" name="Group 19"/>
                <p:cNvGrpSpPr>
                  <a:grpSpLocks/>
                </p:cNvGrpSpPr>
                <p:nvPr/>
              </p:nvGrpSpPr>
              <p:grpSpPr bwMode="auto">
                <a:xfrm>
                  <a:off x="720" y="1975"/>
                  <a:ext cx="4368" cy="249"/>
                  <a:chOff x="720" y="1728"/>
                  <a:chExt cx="4368" cy="249"/>
                </a:xfrm>
              </p:grpSpPr>
              <p:sp>
                <p:nvSpPr>
                  <p:cNvPr id="106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28"/>
                    <a:ext cx="4368" cy="249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zh-CN" altLang="en-US" sz="2400" b="1">
                        <a:latin typeface="+mn-lt"/>
                      </a:rPr>
                      <a:t>        </a:t>
                    </a:r>
                    <a:r>
                      <a:rPr lang="en-US" altLang="zh-CN" sz="2400" b="1">
                        <a:latin typeface="+mn-lt"/>
                      </a:rPr>
                      <a:t>1           0       -         -       -        -         -        -        -</a:t>
                    </a:r>
                  </a:p>
                </p:txBody>
              </p:sp>
              <p:sp>
                <p:nvSpPr>
                  <p:cNvPr id="107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10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10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110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111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112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113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114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</p:grpSp>
          </p:grpSp>
        </p:grpSp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96" y="1872"/>
              <a:ext cx="4800" cy="476"/>
              <a:chOff x="384" y="2336"/>
              <a:chExt cx="4800" cy="496"/>
            </a:xfrm>
          </p:grpSpPr>
          <p:sp>
            <p:nvSpPr>
              <p:cNvPr id="78" name="Rectangle 30"/>
              <p:cNvSpPr>
                <a:spLocks noChangeArrowheads="1"/>
              </p:cNvSpPr>
              <p:nvPr/>
            </p:nvSpPr>
            <p:spPr bwMode="auto">
              <a:xfrm>
                <a:off x="384" y="2463"/>
                <a:ext cx="336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CN" sz="2400" b="1">
                    <a:latin typeface="+mn-lt"/>
                  </a:rPr>
                  <a:t>i=2</a:t>
                </a:r>
              </a:p>
            </p:txBody>
          </p:sp>
          <p:grpSp>
            <p:nvGrpSpPr>
              <p:cNvPr id="79" name="Group 31"/>
              <p:cNvGrpSpPr>
                <a:grpSpLocks/>
              </p:cNvGrpSpPr>
              <p:nvPr/>
            </p:nvGrpSpPr>
            <p:grpSpPr bwMode="auto">
              <a:xfrm>
                <a:off x="816" y="2336"/>
                <a:ext cx="4368" cy="496"/>
                <a:chOff x="720" y="1728"/>
                <a:chExt cx="4368" cy="496"/>
              </a:xfrm>
            </p:grpSpPr>
            <p:grpSp>
              <p:nvGrpSpPr>
                <p:cNvPr id="80" name="Group 32"/>
                <p:cNvGrpSpPr>
                  <a:grpSpLocks/>
                </p:cNvGrpSpPr>
                <p:nvPr/>
              </p:nvGrpSpPr>
              <p:grpSpPr bwMode="auto">
                <a:xfrm>
                  <a:off x="720" y="1728"/>
                  <a:ext cx="4368" cy="249"/>
                  <a:chOff x="720" y="1728"/>
                  <a:chExt cx="4368" cy="249"/>
                </a:xfrm>
              </p:grpSpPr>
              <p:sp>
                <p:nvSpPr>
                  <p:cNvPr id="91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28"/>
                    <a:ext cx="4368" cy="249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altLang="zh-CN" sz="2400" b="1">
                        <a:latin typeface="+mn-lt"/>
                      </a:rPr>
                      <a:t>MAXINT   49     38      65     13     97      27     76     </a:t>
                    </a:r>
                    <a:r>
                      <a:rPr lang="en-US" altLang="zh-CN" sz="2400" b="1" u="sng">
                        <a:latin typeface="+mn-lt"/>
                      </a:rPr>
                      <a:t>49</a:t>
                    </a:r>
                  </a:p>
                </p:txBody>
              </p:sp>
              <p:sp>
                <p:nvSpPr>
                  <p:cNvPr id="92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93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94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95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96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97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98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99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</p:grpSp>
            <p:grpSp>
              <p:nvGrpSpPr>
                <p:cNvPr id="81" name="Group 42"/>
                <p:cNvGrpSpPr>
                  <a:grpSpLocks/>
                </p:cNvGrpSpPr>
                <p:nvPr/>
              </p:nvGrpSpPr>
              <p:grpSpPr bwMode="auto">
                <a:xfrm>
                  <a:off x="720" y="1975"/>
                  <a:ext cx="4368" cy="249"/>
                  <a:chOff x="720" y="1728"/>
                  <a:chExt cx="4368" cy="249"/>
                </a:xfrm>
              </p:grpSpPr>
              <p:sp>
                <p:nvSpPr>
                  <p:cNvPr id="82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28"/>
                    <a:ext cx="4368" cy="249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zh-CN" altLang="en-US" sz="2400" b="1">
                        <a:latin typeface="+mn-lt"/>
                      </a:rPr>
                      <a:t>        </a:t>
                    </a:r>
                    <a:r>
                      <a:rPr lang="en-US" altLang="zh-CN" sz="2400" b="1">
                        <a:latin typeface="+mn-lt"/>
                      </a:rPr>
                      <a:t>2           0       1         -       -        -         -        -        -</a:t>
                    </a:r>
                  </a:p>
                </p:txBody>
              </p:sp>
              <p:sp>
                <p:nvSpPr>
                  <p:cNvPr id="83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84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85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86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87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88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89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90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</p:grpSp>
          </p:grpSp>
        </p:grpSp>
        <p:grpSp>
          <p:nvGrpSpPr>
            <p:cNvPr id="9" name="Group 52"/>
            <p:cNvGrpSpPr>
              <a:grpSpLocks/>
            </p:cNvGrpSpPr>
            <p:nvPr/>
          </p:nvGrpSpPr>
          <p:grpSpPr bwMode="auto">
            <a:xfrm>
              <a:off x="96" y="2480"/>
              <a:ext cx="4800" cy="476"/>
              <a:chOff x="384" y="2336"/>
              <a:chExt cx="4800" cy="496"/>
            </a:xfrm>
          </p:grpSpPr>
          <p:sp>
            <p:nvSpPr>
              <p:cNvPr id="56" name="Rectangle 53"/>
              <p:cNvSpPr>
                <a:spLocks noChangeArrowheads="1"/>
              </p:cNvSpPr>
              <p:nvPr/>
            </p:nvSpPr>
            <p:spPr bwMode="auto">
              <a:xfrm>
                <a:off x="384" y="2463"/>
                <a:ext cx="336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CN" sz="2400" b="1">
                    <a:latin typeface="+mn-lt"/>
                  </a:rPr>
                  <a:t>i=3</a:t>
                </a:r>
              </a:p>
            </p:txBody>
          </p:sp>
          <p:grpSp>
            <p:nvGrpSpPr>
              <p:cNvPr id="57" name="Group 54"/>
              <p:cNvGrpSpPr>
                <a:grpSpLocks/>
              </p:cNvGrpSpPr>
              <p:nvPr/>
            </p:nvGrpSpPr>
            <p:grpSpPr bwMode="auto">
              <a:xfrm>
                <a:off x="816" y="2336"/>
                <a:ext cx="4368" cy="496"/>
                <a:chOff x="720" y="1728"/>
                <a:chExt cx="4368" cy="496"/>
              </a:xfrm>
            </p:grpSpPr>
            <p:grpSp>
              <p:nvGrpSpPr>
                <p:cNvPr id="58" name="Group 55"/>
                <p:cNvGrpSpPr>
                  <a:grpSpLocks/>
                </p:cNvGrpSpPr>
                <p:nvPr/>
              </p:nvGrpSpPr>
              <p:grpSpPr bwMode="auto">
                <a:xfrm>
                  <a:off x="720" y="1728"/>
                  <a:ext cx="4368" cy="249"/>
                  <a:chOff x="720" y="1728"/>
                  <a:chExt cx="4368" cy="249"/>
                </a:xfrm>
              </p:grpSpPr>
              <p:sp>
                <p:nvSpPr>
                  <p:cNvPr id="69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28"/>
                    <a:ext cx="4368" cy="249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altLang="zh-CN" sz="2400" b="1" dirty="0">
                        <a:latin typeface="+mn-lt"/>
                      </a:rPr>
                      <a:t>MAXINT   49     38      65     13     97      27     76     </a:t>
                    </a:r>
                    <a:r>
                      <a:rPr lang="en-US" altLang="zh-CN" sz="2400" b="1" u="sng" dirty="0">
                        <a:latin typeface="+mn-lt"/>
                      </a:rPr>
                      <a:t>49</a:t>
                    </a:r>
                  </a:p>
                </p:txBody>
              </p:sp>
              <p:sp>
                <p:nvSpPr>
                  <p:cNvPr id="70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71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72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73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74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75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76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77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</p:grpSp>
            <p:grpSp>
              <p:nvGrpSpPr>
                <p:cNvPr id="59" name="Group 65"/>
                <p:cNvGrpSpPr>
                  <a:grpSpLocks/>
                </p:cNvGrpSpPr>
                <p:nvPr/>
              </p:nvGrpSpPr>
              <p:grpSpPr bwMode="auto">
                <a:xfrm>
                  <a:off x="720" y="1975"/>
                  <a:ext cx="4368" cy="249"/>
                  <a:chOff x="720" y="1728"/>
                  <a:chExt cx="4368" cy="249"/>
                </a:xfrm>
              </p:grpSpPr>
              <p:sp>
                <p:nvSpPr>
                  <p:cNvPr id="60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28"/>
                    <a:ext cx="4368" cy="249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zh-CN" altLang="en-US" sz="2400" b="1">
                        <a:latin typeface="+mn-lt"/>
                      </a:rPr>
                      <a:t>        </a:t>
                    </a:r>
                    <a:r>
                      <a:rPr lang="en-US" altLang="zh-CN" sz="2400" b="1">
                        <a:latin typeface="+mn-lt"/>
                      </a:rPr>
                      <a:t>2           3       1        0       -        -         -        -        -</a:t>
                    </a:r>
                  </a:p>
                </p:txBody>
              </p:sp>
              <p:sp>
                <p:nvSpPr>
                  <p:cNvPr id="61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62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63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64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65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66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67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68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</p:grpSp>
          </p:grpSp>
        </p:grpSp>
        <p:grpSp>
          <p:nvGrpSpPr>
            <p:cNvPr id="10" name="Group 75"/>
            <p:cNvGrpSpPr>
              <a:grpSpLocks/>
            </p:cNvGrpSpPr>
            <p:nvPr/>
          </p:nvGrpSpPr>
          <p:grpSpPr bwMode="auto">
            <a:xfrm>
              <a:off x="96" y="3076"/>
              <a:ext cx="4800" cy="476"/>
              <a:chOff x="384" y="2336"/>
              <a:chExt cx="4800" cy="496"/>
            </a:xfrm>
          </p:grpSpPr>
          <p:sp>
            <p:nvSpPr>
              <p:cNvPr id="34" name="Rectangle 76"/>
              <p:cNvSpPr>
                <a:spLocks noChangeArrowheads="1"/>
              </p:cNvSpPr>
              <p:nvPr/>
            </p:nvSpPr>
            <p:spPr bwMode="auto">
              <a:xfrm>
                <a:off x="384" y="2463"/>
                <a:ext cx="336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CN" sz="2400" b="1">
                    <a:latin typeface="+mn-lt"/>
                  </a:rPr>
                  <a:t>i=4</a:t>
                </a:r>
              </a:p>
            </p:txBody>
          </p:sp>
          <p:grpSp>
            <p:nvGrpSpPr>
              <p:cNvPr id="35" name="Group 77"/>
              <p:cNvGrpSpPr>
                <a:grpSpLocks/>
              </p:cNvGrpSpPr>
              <p:nvPr/>
            </p:nvGrpSpPr>
            <p:grpSpPr bwMode="auto">
              <a:xfrm>
                <a:off x="816" y="2336"/>
                <a:ext cx="4368" cy="496"/>
                <a:chOff x="720" y="1728"/>
                <a:chExt cx="4368" cy="496"/>
              </a:xfrm>
            </p:grpSpPr>
            <p:grpSp>
              <p:nvGrpSpPr>
                <p:cNvPr id="36" name="Group 78"/>
                <p:cNvGrpSpPr>
                  <a:grpSpLocks/>
                </p:cNvGrpSpPr>
                <p:nvPr/>
              </p:nvGrpSpPr>
              <p:grpSpPr bwMode="auto">
                <a:xfrm>
                  <a:off x="720" y="1728"/>
                  <a:ext cx="4368" cy="249"/>
                  <a:chOff x="720" y="1728"/>
                  <a:chExt cx="4368" cy="249"/>
                </a:xfrm>
              </p:grpSpPr>
              <p:sp>
                <p:nvSpPr>
                  <p:cNvPr id="47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28"/>
                    <a:ext cx="4368" cy="249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altLang="zh-CN" sz="2400" b="1" dirty="0">
                        <a:latin typeface="+mn-lt"/>
                      </a:rPr>
                      <a:t>MAXINT   49     38      65     13     97      27     76     </a:t>
                    </a:r>
                    <a:r>
                      <a:rPr lang="en-US" altLang="zh-CN" sz="2400" b="1" u="sng" dirty="0">
                        <a:latin typeface="+mn-lt"/>
                      </a:rPr>
                      <a:t>49</a:t>
                    </a:r>
                  </a:p>
                </p:txBody>
              </p:sp>
              <p:sp>
                <p:nvSpPr>
                  <p:cNvPr id="48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49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50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51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52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53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54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55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</p:grpSp>
            <p:grpSp>
              <p:nvGrpSpPr>
                <p:cNvPr id="37" name="Group 88"/>
                <p:cNvGrpSpPr>
                  <a:grpSpLocks/>
                </p:cNvGrpSpPr>
                <p:nvPr/>
              </p:nvGrpSpPr>
              <p:grpSpPr bwMode="auto">
                <a:xfrm>
                  <a:off x="720" y="1975"/>
                  <a:ext cx="4368" cy="249"/>
                  <a:chOff x="720" y="1728"/>
                  <a:chExt cx="4368" cy="249"/>
                </a:xfrm>
              </p:grpSpPr>
              <p:sp>
                <p:nvSpPr>
                  <p:cNvPr id="38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28"/>
                    <a:ext cx="4368" cy="249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zh-CN" altLang="en-US" sz="2400" b="1">
                        <a:latin typeface="+mn-lt"/>
                      </a:rPr>
                      <a:t>        </a:t>
                    </a:r>
                    <a:r>
                      <a:rPr lang="en-US" altLang="zh-CN" sz="2400" b="1">
                        <a:latin typeface="+mn-lt"/>
                      </a:rPr>
                      <a:t>4           3       1        0       2        -         -        -        -</a:t>
                    </a:r>
                  </a:p>
                </p:txBody>
              </p:sp>
              <p:sp>
                <p:nvSpPr>
                  <p:cNvPr id="39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40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41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42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43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44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45" name="Line 96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46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</p:grpSp>
          </p:grpSp>
        </p:grpSp>
        <p:grpSp>
          <p:nvGrpSpPr>
            <p:cNvPr id="11" name="Group 98"/>
            <p:cNvGrpSpPr>
              <a:grpSpLocks/>
            </p:cNvGrpSpPr>
            <p:nvPr/>
          </p:nvGrpSpPr>
          <p:grpSpPr bwMode="auto">
            <a:xfrm>
              <a:off x="96" y="3652"/>
              <a:ext cx="4800" cy="476"/>
              <a:chOff x="384" y="2336"/>
              <a:chExt cx="4800" cy="496"/>
            </a:xfrm>
          </p:grpSpPr>
          <p:sp>
            <p:nvSpPr>
              <p:cNvPr id="12" name="Rectangle 99"/>
              <p:cNvSpPr>
                <a:spLocks noChangeArrowheads="1"/>
              </p:cNvSpPr>
              <p:nvPr/>
            </p:nvSpPr>
            <p:spPr bwMode="auto">
              <a:xfrm>
                <a:off x="384" y="2463"/>
                <a:ext cx="336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CN" sz="2400" b="1">
                    <a:latin typeface="+mn-lt"/>
                  </a:rPr>
                  <a:t>i=5</a:t>
                </a:r>
              </a:p>
            </p:txBody>
          </p:sp>
          <p:grpSp>
            <p:nvGrpSpPr>
              <p:cNvPr id="13" name="Group 100"/>
              <p:cNvGrpSpPr>
                <a:grpSpLocks/>
              </p:cNvGrpSpPr>
              <p:nvPr/>
            </p:nvGrpSpPr>
            <p:grpSpPr bwMode="auto">
              <a:xfrm>
                <a:off x="816" y="2336"/>
                <a:ext cx="4368" cy="496"/>
                <a:chOff x="720" y="1728"/>
                <a:chExt cx="4368" cy="496"/>
              </a:xfrm>
            </p:grpSpPr>
            <p:grpSp>
              <p:nvGrpSpPr>
                <p:cNvPr id="14" name="Group 101"/>
                <p:cNvGrpSpPr>
                  <a:grpSpLocks/>
                </p:cNvGrpSpPr>
                <p:nvPr/>
              </p:nvGrpSpPr>
              <p:grpSpPr bwMode="auto">
                <a:xfrm>
                  <a:off x="720" y="1728"/>
                  <a:ext cx="4368" cy="249"/>
                  <a:chOff x="720" y="1728"/>
                  <a:chExt cx="4368" cy="249"/>
                </a:xfrm>
              </p:grpSpPr>
              <p:sp>
                <p:nvSpPr>
                  <p:cNvPr id="25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28"/>
                    <a:ext cx="4368" cy="249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altLang="zh-CN" sz="2400" b="1">
                        <a:latin typeface="+mn-lt"/>
                      </a:rPr>
                      <a:t>MAXINT   49     38      65     13     97      27     76     </a:t>
                    </a:r>
                    <a:r>
                      <a:rPr lang="en-US" altLang="zh-CN" sz="2400" b="1" u="sng">
                        <a:latin typeface="+mn-lt"/>
                      </a:rPr>
                      <a:t>49</a:t>
                    </a:r>
                  </a:p>
                </p:txBody>
              </p:sp>
              <p:sp>
                <p:nvSpPr>
                  <p:cNvPr id="26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27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28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29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30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31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32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33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</p:grpSp>
            <p:grpSp>
              <p:nvGrpSpPr>
                <p:cNvPr id="15" name="Group 111"/>
                <p:cNvGrpSpPr>
                  <a:grpSpLocks/>
                </p:cNvGrpSpPr>
                <p:nvPr/>
              </p:nvGrpSpPr>
              <p:grpSpPr bwMode="auto">
                <a:xfrm>
                  <a:off x="720" y="1975"/>
                  <a:ext cx="4368" cy="249"/>
                  <a:chOff x="720" y="1728"/>
                  <a:chExt cx="4368" cy="249"/>
                </a:xfrm>
              </p:grpSpPr>
              <p:sp>
                <p:nvSpPr>
                  <p:cNvPr id="16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28"/>
                    <a:ext cx="4368" cy="249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zh-CN" altLang="en-US" sz="2400" b="1" dirty="0">
                        <a:latin typeface="+mn-lt"/>
                      </a:rPr>
                      <a:t>        </a:t>
                    </a:r>
                    <a:r>
                      <a:rPr lang="en-US" altLang="zh-CN" sz="2400" b="1" dirty="0">
                        <a:latin typeface="+mn-lt"/>
                      </a:rPr>
                      <a:t>4           3       1        5       2       0        -        -        -</a:t>
                    </a:r>
                  </a:p>
                </p:txBody>
              </p:sp>
              <p:sp>
                <p:nvSpPr>
                  <p:cNvPr id="17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18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19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20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21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22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23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24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</p:grpSp>
          </p:grpSp>
        </p:grpSp>
      </p:grpSp>
      <p:sp>
        <p:nvSpPr>
          <p:cNvPr id="125" name="灯片编号占位符 1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AA45-1050-4A29-8013-90845DAE7AC9}" type="slidenum">
              <a:rPr lang="en-US" altLang="zh-CN" smtClean="0"/>
              <a:pPr/>
              <a:t>14</a:t>
            </a:fld>
            <a:endParaRPr lang="en-US" altLang="zh-C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785865" y="576261"/>
            <a:ext cx="7620000" cy="2743200"/>
            <a:chOff x="144" y="96"/>
            <a:chExt cx="4800" cy="1728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144" y="96"/>
              <a:ext cx="4800" cy="476"/>
              <a:chOff x="384" y="2336"/>
              <a:chExt cx="4800" cy="496"/>
            </a:xfrm>
          </p:grpSpPr>
          <p:sp>
            <p:nvSpPr>
              <p:cNvPr id="55" name="Rectangle 6"/>
              <p:cNvSpPr>
                <a:spLocks noChangeArrowheads="1"/>
              </p:cNvSpPr>
              <p:nvPr/>
            </p:nvSpPr>
            <p:spPr bwMode="auto">
              <a:xfrm>
                <a:off x="384" y="2463"/>
                <a:ext cx="336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CN" sz="2400" b="1" dirty="0" err="1">
                    <a:latin typeface="+mn-lt"/>
                  </a:rPr>
                  <a:t>i</a:t>
                </a:r>
                <a:r>
                  <a:rPr lang="en-US" altLang="zh-CN" sz="2400" b="1" dirty="0">
                    <a:latin typeface="+mn-lt"/>
                  </a:rPr>
                  <a:t>=6</a:t>
                </a:r>
              </a:p>
            </p:txBody>
          </p:sp>
          <p:grpSp>
            <p:nvGrpSpPr>
              <p:cNvPr id="56" name="Group 7"/>
              <p:cNvGrpSpPr>
                <a:grpSpLocks/>
              </p:cNvGrpSpPr>
              <p:nvPr/>
            </p:nvGrpSpPr>
            <p:grpSpPr bwMode="auto">
              <a:xfrm>
                <a:off x="816" y="2336"/>
                <a:ext cx="4368" cy="496"/>
                <a:chOff x="720" y="1728"/>
                <a:chExt cx="4368" cy="496"/>
              </a:xfrm>
            </p:grpSpPr>
            <p:grpSp>
              <p:nvGrpSpPr>
                <p:cNvPr id="57" name="Group 8"/>
                <p:cNvGrpSpPr>
                  <a:grpSpLocks/>
                </p:cNvGrpSpPr>
                <p:nvPr/>
              </p:nvGrpSpPr>
              <p:grpSpPr bwMode="auto">
                <a:xfrm>
                  <a:off x="720" y="1728"/>
                  <a:ext cx="4368" cy="249"/>
                  <a:chOff x="720" y="1728"/>
                  <a:chExt cx="4368" cy="249"/>
                </a:xfrm>
              </p:grpSpPr>
              <p:sp>
                <p:nvSpPr>
                  <p:cNvPr id="68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28"/>
                    <a:ext cx="4368" cy="249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altLang="zh-CN" sz="2400" b="1" dirty="0">
                        <a:latin typeface="+mn-lt"/>
                      </a:rPr>
                      <a:t>MAXINT   49     38      65     13     97      27     76     </a:t>
                    </a:r>
                    <a:r>
                      <a:rPr lang="en-US" altLang="zh-CN" sz="2400" b="1" u="sng" dirty="0">
                        <a:latin typeface="+mn-lt"/>
                      </a:rPr>
                      <a:t>49</a:t>
                    </a:r>
                  </a:p>
                </p:txBody>
              </p:sp>
              <p:sp>
                <p:nvSpPr>
                  <p:cNvPr id="69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70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71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72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73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74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75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76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</p:grpSp>
            <p:grpSp>
              <p:nvGrpSpPr>
                <p:cNvPr id="58" name="Group 18"/>
                <p:cNvGrpSpPr>
                  <a:grpSpLocks/>
                </p:cNvGrpSpPr>
                <p:nvPr/>
              </p:nvGrpSpPr>
              <p:grpSpPr bwMode="auto">
                <a:xfrm>
                  <a:off x="720" y="1975"/>
                  <a:ext cx="4368" cy="249"/>
                  <a:chOff x="720" y="1728"/>
                  <a:chExt cx="4368" cy="249"/>
                </a:xfrm>
              </p:grpSpPr>
              <p:sp>
                <p:nvSpPr>
                  <p:cNvPr id="59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28"/>
                    <a:ext cx="4368" cy="249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zh-CN" altLang="en-US" sz="2400" b="1" dirty="0">
                        <a:latin typeface="+mn-lt"/>
                      </a:rPr>
                      <a:t>        </a:t>
                    </a:r>
                    <a:r>
                      <a:rPr lang="en-US" altLang="zh-CN" sz="2400" b="1" dirty="0">
                        <a:latin typeface="+mn-lt"/>
                      </a:rPr>
                      <a:t>4           3       1        5       6       0       2         -        -</a:t>
                    </a:r>
                  </a:p>
                </p:txBody>
              </p:sp>
              <p:sp>
                <p:nvSpPr>
                  <p:cNvPr id="60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61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62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63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64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6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66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67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</p:grpSp>
          </p:grpSp>
        </p:grpSp>
        <p:grpSp>
          <p:nvGrpSpPr>
            <p:cNvPr id="9" name="Group 28"/>
            <p:cNvGrpSpPr>
              <a:grpSpLocks/>
            </p:cNvGrpSpPr>
            <p:nvPr/>
          </p:nvGrpSpPr>
          <p:grpSpPr bwMode="auto">
            <a:xfrm>
              <a:off x="144" y="724"/>
              <a:ext cx="4800" cy="476"/>
              <a:chOff x="384" y="2336"/>
              <a:chExt cx="4800" cy="496"/>
            </a:xfrm>
          </p:grpSpPr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384" y="2463"/>
                <a:ext cx="336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CN" sz="2400" b="1">
                    <a:latin typeface="+mn-lt"/>
                  </a:rPr>
                  <a:t>i=7</a:t>
                </a:r>
              </a:p>
            </p:txBody>
          </p:sp>
          <p:grpSp>
            <p:nvGrpSpPr>
              <p:cNvPr id="34" name="Group 30"/>
              <p:cNvGrpSpPr>
                <a:grpSpLocks/>
              </p:cNvGrpSpPr>
              <p:nvPr/>
            </p:nvGrpSpPr>
            <p:grpSpPr bwMode="auto">
              <a:xfrm>
                <a:off x="816" y="2336"/>
                <a:ext cx="4368" cy="496"/>
                <a:chOff x="720" y="1728"/>
                <a:chExt cx="4368" cy="496"/>
              </a:xfrm>
            </p:grpSpPr>
            <p:grpSp>
              <p:nvGrpSpPr>
                <p:cNvPr id="35" name="Group 31"/>
                <p:cNvGrpSpPr>
                  <a:grpSpLocks/>
                </p:cNvGrpSpPr>
                <p:nvPr/>
              </p:nvGrpSpPr>
              <p:grpSpPr bwMode="auto">
                <a:xfrm>
                  <a:off x="720" y="1728"/>
                  <a:ext cx="4368" cy="249"/>
                  <a:chOff x="720" y="1728"/>
                  <a:chExt cx="4368" cy="249"/>
                </a:xfrm>
              </p:grpSpPr>
              <p:sp>
                <p:nvSpPr>
                  <p:cNvPr id="46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28"/>
                    <a:ext cx="4368" cy="249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altLang="zh-CN" sz="2400" b="1">
                        <a:latin typeface="+mn-lt"/>
                      </a:rPr>
                      <a:t>MAXINT   49     38      65     13     97      27     76     </a:t>
                    </a:r>
                    <a:r>
                      <a:rPr lang="en-US" altLang="zh-CN" sz="2400" b="1" u="sng">
                        <a:latin typeface="+mn-lt"/>
                      </a:rPr>
                      <a:t>49</a:t>
                    </a:r>
                  </a:p>
                </p:txBody>
              </p:sp>
              <p:sp>
                <p:nvSpPr>
                  <p:cNvPr id="47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48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49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50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51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52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53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54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</p:grpSp>
            <p:grpSp>
              <p:nvGrpSpPr>
                <p:cNvPr id="36" name="Group 41"/>
                <p:cNvGrpSpPr>
                  <a:grpSpLocks/>
                </p:cNvGrpSpPr>
                <p:nvPr/>
              </p:nvGrpSpPr>
              <p:grpSpPr bwMode="auto">
                <a:xfrm>
                  <a:off x="720" y="1975"/>
                  <a:ext cx="4368" cy="249"/>
                  <a:chOff x="720" y="1728"/>
                  <a:chExt cx="4368" cy="249"/>
                </a:xfrm>
              </p:grpSpPr>
              <p:sp>
                <p:nvSpPr>
                  <p:cNvPr id="37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28"/>
                    <a:ext cx="4368" cy="249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zh-CN" altLang="en-US" sz="2400" b="1">
                        <a:latin typeface="+mn-lt"/>
                      </a:rPr>
                      <a:t>        </a:t>
                    </a:r>
                    <a:r>
                      <a:rPr lang="en-US" altLang="zh-CN" sz="2400" b="1">
                        <a:latin typeface="+mn-lt"/>
                      </a:rPr>
                      <a:t>4           3       1        7       6       0       2        5        -</a:t>
                    </a:r>
                  </a:p>
                </p:txBody>
              </p:sp>
              <p:sp>
                <p:nvSpPr>
                  <p:cNvPr id="38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39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40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41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42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43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44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45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</p:grpSp>
          </p:grpSp>
        </p:grpSp>
        <p:grpSp>
          <p:nvGrpSpPr>
            <p:cNvPr id="10" name="Group 51"/>
            <p:cNvGrpSpPr>
              <a:grpSpLocks/>
            </p:cNvGrpSpPr>
            <p:nvPr/>
          </p:nvGrpSpPr>
          <p:grpSpPr bwMode="auto">
            <a:xfrm>
              <a:off x="144" y="1348"/>
              <a:ext cx="4800" cy="476"/>
              <a:chOff x="384" y="2336"/>
              <a:chExt cx="4800" cy="496"/>
            </a:xfrm>
          </p:grpSpPr>
          <p:sp>
            <p:nvSpPr>
              <p:cNvPr id="11" name="Rectangle 52"/>
              <p:cNvSpPr>
                <a:spLocks noChangeArrowheads="1"/>
              </p:cNvSpPr>
              <p:nvPr/>
            </p:nvSpPr>
            <p:spPr bwMode="auto">
              <a:xfrm>
                <a:off x="384" y="2463"/>
                <a:ext cx="336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CN" sz="2400" b="1">
                    <a:latin typeface="+mn-lt"/>
                  </a:rPr>
                  <a:t>i=8</a:t>
                </a:r>
              </a:p>
            </p:txBody>
          </p:sp>
          <p:grpSp>
            <p:nvGrpSpPr>
              <p:cNvPr id="12" name="Group 53"/>
              <p:cNvGrpSpPr>
                <a:grpSpLocks/>
              </p:cNvGrpSpPr>
              <p:nvPr/>
            </p:nvGrpSpPr>
            <p:grpSpPr bwMode="auto">
              <a:xfrm>
                <a:off x="816" y="2336"/>
                <a:ext cx="4368" cy="496"/>
                <a:chOff x="720" y="1728"/>
                <a:chExt cx="4368" cy="496"/>
              </a:xfrm>
            </p:grpSpPr>
            <p:grpSp>
              <p:nvGrpSpPr>
                <p:cNvPr id="13" name="Group 54"/>
                <p:cNvGrpSpPr>
                  <a:grpSpLocks/>
                </p:cNvGrpSpPr>
                <p:nvPr/>
              </p:nvGrpSpPr>
              <p:grpSpPr bwMode="auto">
                <a:xfrm>
                  <a:off x="720" y="1728"/>
                  <a:ext cx="4368" cy="249"/>
                  <a:chOff x="720" y="1728"/>
                  <a:chExt cx="4368" cy="249"/>
                </a:xfrm>
              </p:grpSpPr>
              <p:sp>
                <p:nvSpPr>
                  <p:cNvPr id="24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28"/>
                    <a:ext cx="4368" cy="249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altLang="zh-CN" sz="2400" b="1" dirty="0">
                        <a:latin typeface="+mn-lt"/>
                      </a:rPr>
                      <a:t>MAXINT   49     38      65     13     97      27     76     </a:t>
                    </a:r>
                    <a:r>
                      <a:rPr lang="en-US" altLang="zh-CN" sz="2400" b="1" u="sng" dirty="0">
                        <a:latin typeface="+mn-lt"/>
                      </a:rPr>
                      <a:t>49</a:t>
                    </a:r>
                  </a:p>
                </p:txBody>
              </p:sp>
              <p:sp>
                <p:nvSpPr>
                  <p:cNvPr id="25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26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27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28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29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30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31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32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</p:grpSp>
            <p:grpSp>
              <p:nvGrpSpPr>
                <p:cNvPr id="14" name="Group 64"/>
                <p:cNvGrpSpPr>
                  <a:grpSpLocks/>
                </p:cNvGrpSpPr>
                <p:nvPr/>
              </p:nvGrpSpPr>
              <p:grpSpPr bwMode="auto">
                <a:xfrm>
                  <a:off x="720" y="1975"/>
                  <a:ext cx="4368" cy="249"/>
                  <a:chOff x="720" y="1728"/>
                  <a:chExt cx="4368" cy="249"/>
                </a:xfrm>
              </p:grpSpPr>
              <p:sp>
                <p:nvSpPr>
                  <p:cNvPr id="15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28"/>
                    <a:ext cx="4368" cy="249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zh-CN" altLang="en-US" sz="2400" b="1" dirty="0">
                        <a:latin typeface="+mn-lt"/>
                      </a:rPr>
                      <a:t>        </a:t>
                    </a:r>
                    <a:r>
                      <a:rPr lang="en-US" altLang="zh-CN" sz="2400" b="1" dirty="0">
                        <a:latin typeface="+mn-lt"/>
                      </a:rPr>
                      <a:t>4           8       1        7       6       0       2        5       3</a:t>
                    </a:r>
                  </a:p>
                </p:txBody>
              </p:sp>
              <p:sp>
                <p:nvSpPr>
                  <p:cNvPr id="16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17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18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19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20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21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22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  <p:sp>
                <p:nvSpPr>
                  <p:cNvPr id="23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1728"/>
                    <a:ext cx="0" cy="24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zh-CN" altLang="en-US" sz="2400">
                      <a:latin typeface="+mn-lt"/>
                    </a:endParaRPr>
                  </a:p>
                </p:txBody>
              </p:sp>
            </p:grpSp>
          </p:grpSp>
        </p:grpSp>
      </p:grpSp>
      <p:sp>
        <p:nvSpPr>
          <p:cNvPr id="77" name="TextBox 76"/>
          <p:cNvSpPr txBox="1"/>
          <p:nvPr/>
        </p:nvSpPr>
        <p:spPr>
          <a:xfrm>
            <a:off x="263466" y="3648078"/>
            <a:ext cx="8580555" cy="297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  <a:spcBef>
                <a:spcPct val="1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zh-CN" altLang="en-US" sz="2800" b="1" dirty="0"/>
              <a:t> 和直接插入排序相比，不同的是修改</a:t>
            </a:r>
            <a:r>
              <a:rPr lang="en-US" altLang="zh-CN" sz="2800" b="1" dirty="0"/>
              <a:t>2n</a:t>
            </a:r>
            <a:r>
              <a:rPr lang="zh-CN" altLang="en-US" sz="2800" b="1" dirty="0"/>
              <a:t>次指针值以代替移动记录，而关键字的比较次数相同，故时间复杂度为</a:t>
            </a:r>
            <a:r>
              <a:rPr lang="en-US" altLang="zh-CN" sz="2800" b="1" dirty="0"/>
              <a:t>O(n</a:t>
            </a:r>
            <a:r>
              <a:rPr lang="en-US" altLang="zh-CN" sz="2800" b="1" baseline="26000" dirty="0"/>
              <a:t>2</a:t>
            </a:r>
            <a:r>
              <a:rPr lang="en-US" altLang="zh-CN" sz="2800" b="1" dirty="0"/>
              <a:t>)</a:t>
            </a:r>
            <a:r>
              <a:rPr lang="zh-CN" altLang="en-US" sz="2800" b="1" dirty="0">
                <a:latin typeface="宋体" charset="-122"/>
              </a:rPr>
              <a:t>。</a:t>
            </a:r>
          </a:p>
          <a:p>
            <a:pPr algn="l">
              <a:lnSpc>
                <a:spcPct val="110000"/>
              </a:lnSpc>
              <a:spcBef>
                <a:spcPct val="1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zh-CN" altLang="en-US" sz="2800" b="1" dirty="0">
                <a:latin typeface="宋体" charset="-122"/>
              </a:rPr>
              <a:t> 表</a:t>
            </a:r>
            <a:r>
              <a:rPr lang="zh-CN" altLang="en-US" sz="2800" b="1" dirty="0"/>
              <a:t>插入排序得到一个有序链表，对其可以方便地进行顺序查找，但不能实现随机查找</a:t>
            </a:r>
            <a:r>
              <a:rPr lang="zh-CN" altLang="en-US" sz="2800" b="1" dirty="0">
                <a:latin typeface="宋体" charset="-122"/>
              </a:rPr>
              <a:t>。</a:t>
            </a:r>
            <a:r>
              <a:rPr lang="zh-CN" altLang="en-US" sz="2800" b="1" dirty="0"/>
              <a:t>根据需要，可以对记录进行重排。</a:t>
            </a:r>
            <a:endParaRPr lang="zh-CN" altLang="en-US" sz="2800" dirty="0"/>
          </a:p>
        </p:txBody>
      </p:sp>
      <p:sp>
        <p:nvSpPr>
          <p:cNvPr id="79" name="灯片编号占位符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AA45-1050-4A29-8013-90845DAE7AC9}" type="slidenum">
              <a:rPr lang="en-US" altLang="zh-CN" smtClean="0"/>
              <a:pPr/>
              <a:t>15</a:t>
            </a:fld>
            <a:endParaRPr lang="en-US" altLang="zh-C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>
            <a:extLst>
              <a:ext uri="{FF2B5EF4-FFF2-40B4-BE49-F238E27FC236}">
                <a16:creationId xmlns:a16="http://schemas.microsoft.com/office/drawing/2014/main" id="{D7121C94-661B-4BF6-B703-AC40BC597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希尔排序</a:t>
            </a:r>
          </a:p>
        </p:txBody>
      </p:sp>
      <p:sp>
        <p:nvSpPr>
          <p:cNvPr id="14339" name="内容占位符 2">
            <a:extLst>
              <a:ext uri="{FF2B5EF4-FFF2-40B4-BE49-F238E27FC236}">
                <a16:creationId xmlns:a16="http://schemas.microsoft.com/office/drawing/2014/main" id="{F13BC2B1-13E8-4FA9-904E-6C60D9C62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基本思想</a:t>
            </a:r>
            <a:endParaRPr lang="en-US" altLang="zh-CN"/>
          </a:p>
          <a:p>
            <a:pPr lvl="1"/>
            <a:r>
              <a:rPr lang="zh-CN" altLang="en-US"/>
              <a:t>设定不同</a:t>
            </a:r>
            <a:r>
              <a:rPr lang="en-US" altLang="zh-CN"/>
              <a:t>gap</a:t>
            </a:r>
            <a:r>
              <a:rPr lang="zh-CN" altLang="en-US"/>
              <a:t>值，距离</a:t>
            </a:r>
            <a:r>
              <a:rPr lang="en-US" altLang="zh-CN"/>
              <a:t>gap</a:t>
            </a:r>
            <a:r>
              <a:rPr lang="zh-CN" altLang="en-US"/>
              <a:t>的元素放一起插入排序</a:t>
            </a:r>
          </a:p>
        </p:txBody>
      </p:sp>
      <p:sp>
        <p:nvSpPr>
          <p:cNvPr id="14340" name="灯片编号占位符 3">
            <a:extLst>
              <a:ext uri="{FF2B5EF4-FFF2-40B4-BE49-F238E27FC236}">
                <a16:creationId xmlns:a16="http://schemas.microsoft.com/office/drawing/2014/main" id="{8B6B9C33-99DD-41DD-B39D-ADF6120063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4AD768D-EAFF-435B-9038-7FB2B466C55E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16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pSp>
        <p:nvGrpSpPr>
          <p:cNvPr id="2" name="组合 90">
            <a:extLst>
              <a:ext uri="{FF2B5EF4-FFF2-40B4-BE49-F238E27FC236}">
                <a16:creationId xmlns:a16="http://schemas.microsoft.com/office/drawing/2014/main" id="{731FADEE-51B7-42AD-9786-0BDA765360A3}"/>
              </a:ext>
            </a:extLst>
          </p:cNvPr>
          <p:cNvGrpSpPr>
            <a:grpSpLocks/>
          </p:cNvGrpSpPr>
          <p:nvPr/>
        </p:nvGrpSpPr>
        <p:grpSpPr bwMode="auto">
          <a:xfrm>
            <a:off x="815975" y="2663825"/>
            <a:ext cx="3579813" cy="369888"/>
            <a:chOff x="815857" y="2664106"/>
            <a:chExt cx="3580171" cy="369332"/>
          </a:xfrm>
        </p:grpSpPr>
        <p:grpSp>
          <p:nvGrpSpPr>
            <p:cNvPr id="14418" name="组合 5">
              <a:extLst>
                <a:ext uri="{FF2B5EF4-FFF2-40B4-BE49-F238E27FC236}">
                  <a16:creationId xmlns:a16="http://schemas.microsoft.com/office/drawing/2014/main" id="{40B033A6-0A13-4E85-ACEB-019D5167AF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3668" y="2664106"/>
              <a:ext cx="2812360" cy="369332"/>
              <a:chOff x="1579620" y="2925426"/>
              <a:chExt cx="2812360" cy="369332"/>
            </a:xfrm>
          </p:grpSpPr>
          <p:sp>
            <p:nvSpPr>
              <p:cNvPr id="14420" name="TextBox 7">
                <a:extLst>
                  <a:ext uri="{FF2B5EF4-FFF2-40B4-BE49-F238E27FC236}">
                    <a16:creationId xmlns:a16="http://schemas.microsoft.com/office/drawing/2014/main" id="{E65E2E27-F079-4B2E-8C3D-A5476FA41A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79620" y="2925426"/>
                <a:ext cx="468052" cy="36933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21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4421" name="TextBox 8">
                <a:extLst>
                  <a:ext uri="{FF2B5EF4-FFF2-40B4-BE49-F238E27FC236}">
                    <a16:creationId xmlns:a16="http://schemas.microsoft.com/office/drawing/2014/main" id="{9C5054E0-9843-485B-B4F2-60BDD80FD3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47672" y="2925426"/>
                <a:ext cx="468052" cy="36933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25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4422" name="TextBox 9">
                <a:extLst>
                  <a:ext uri="{FF2B5EF4-FFF2-40B4-BE49-F238E27FC236}">
                    <a16:creationId xmlns:a16="http://schemas.microsoft.com/office/drawing/2014/main" id="{E47F45FA-0B64-4B91-AF19-CCE4F818BA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5724" y="2925426"/>
                <a:ext cx="468052" cy="36933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49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4423" name="TextBox 10">
                <a:extLst>
                  <a:ext uri="{FF2B5EF4-FFF2-40B4-BE49-F238E27FC236}">
                    <a16:creationId xmlns:a16="http://schemas.microsoft.com/office/drawing/2014/main" id="{F3DF98BB-60A6-41BB-9EE6-DB99BE4F33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87824" y="2925426"/>
                <a:ext cx="468052" cy="36933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25</a:t>
                </a:r>
                <a:r>
                  <a:rPr lang="en-US" altLang="zh-CN" b="1">
                    <a:solidFill>
                      <a:srgbClr val="C00000"/>
                    </a:solidFill>
                    <a:ea typeface="黑体" panose="02010609060101010101" pitchFamily="49" charset="-122"/>
                  </a:rPr>
                  <a:t>*</a:t>
                </a:r>
                <a:endParaRPr lang="zh-CN" altLang="en-US" b="1">
                  <a:solidFill>
                    <a:srgbClr val="C00000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4424" name="TextBox 11">
                <a:extLst>
                  <a:ext uri="{FF2B5EF4-FFF2-40B4-BE49-F238E27FC236}">
                    <a16:creationId xmlns:a16="http://schemas.microsoft.com/office/drawing/2014/main" id="{305E30DB-06E4-4CB7-925E-A604532B1D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5876" y="2925426"/>
                <a:ext cx="468052" cy="36933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16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4425" name="TextBox 12">
                <a:extLst>
                  <a:ext uri="{FF2B5EF4-FFF2-40B4-BE49-F238E27FC236}">
                    <a16:creationId xmlns:a16="http://schemas.microsoft.com/office/drawing/2014/main" id="{B38C636D-8ED3-40F8-AC33-66FA3189E1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3928" y="2925426"/>
                <a:ext cx="468052" cy="36933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08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14419" name="TextBox 6">
              <a:extLst>
                <a:ext uri="{FF2B5EF4-FFF2-40B4-BE49-F238E27FC236}">
                  <a16:creationId xmlns:a16="http://schemas.microsoft.com/office/drawing/2014/main" id="{E841943A-A00F-4290-9BE7-7566718526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5857" y="2664106"/>
              <a:ext cx="6495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zh-CN" altLang="en-US" b="1">
                  <a:solidFill>
                    <a:srgbClr val="000099"/>
                  </a:solidFill>
                  <a:ea typeface="黑体" panose="02010609060101010101" pitchFamily="49" charset="-122"/>
                </a:rPr>
                <a:t>初始</a:t>
              </a:r>
            </a:p>
          </p:txBody>
        </p:sp>
      </p:grpSp>
      <p:grpSp>
        <p:nvGrpSpPr>
          <p:cNvPr id="4" name="组合 14">
            <a:extLst>
              <a:ext uri="{FF2B5EF4-FFF2-40B4-BE49-F238E27FC236}">
                <a16:creationId xmlns:a16="http://schemas.microsoft.com/office/drawing/2014/main" id="{2B64BF7B-65DF-4FCD-A928-1F3F21A50930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3059113"/>
            <a:ext cx="2811463" cy="369887"/>
            <a:chOff x="1579620" y="2925426"/>
            <a:chExt cx="2812360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7BDEEC0-061B-4A7A-859C-AA253D13A358}"/>
                </a:ext>
              </a:extLst>
            </p:cNvPr>
            <p:cNvSpPr txBox="1"/>
            <p:nvPr/>
          </p:nvSpPr>
          <p:spPr>
            <a:xfrm>
              <a:off x="1579620" y="2925426"/>
              <a:ext cx="468462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21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4413" name="TextBox 17">
              <a:extLst>
                <a:ext uri="{FF2B5EF4-FFF2-40B4-BE49-F238E27FC236}">
                  <a16:creationId xmlns:a16="http://schemas.microsoft.com/office/drawing/2014/main" id="{594F9E5A-A23C-454A-9F10-6DAD8F0794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7672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4414" name="TextBox 18">
              <a:extLst>
                <a:ext uri="{FF2B5EF4-FFF2-40B4-BE49-F238E27FC236}">
                  <a16:creationId xmlns:a16="http://schemas.microsoft.com/office/drawing/2014/main" id="{E451D1B6-7605-4F2E-9992-F0CF165194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7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0BCE5E5-F7A5-4C66-A4AC-3F45154BBD56}"/>
                </a:ext>
              </a:extLst>
            </p:cNvPr>
            <p:cNvSpPr txBox="1"/>
            <p:nvPr/>
          </p:nvSpPr>
          <p:spPr>
            <a:xfrm>
              <a:off x="2988182" y="2925426"/>
              <a:ext cx="468461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r>
                <a:rPr lang="en-US" altLang="zh-CN" b="1" dirty="0">
                  <a:solidFill>
                    <a:srgbClr val="C00000"/>
                  </a:solidFill>
                  <a:latin typeface="Arial" charset="0"/>
                  <a:ea typeface="黑体" pitchFamily="49" charset="-122"/>
                </a:rPr>
                <a:t>*</a:t>
              </a:r>
              <a:endParaRPr lang="zh-CN" altLang="en-US" b="1" dirty="0">
                <a:solidFill>
                  <a:srgbClr val="C00000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4416" name="TextBox 20">
              <a:extLst>
                <a:ext uri="{FF2B5EF4-FFF2-40B4-BE49-F238E27FC236}">
                  <a16:creationId xmlns:a16="http://schemas.microsoft.com/office/drawing/2014/main" id="{A6FFF271-091D-48E0-9358-A36A20F29F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4417" name="TextBox 21">
              <a:extLst>
                <a:ext uri="{FF2B5EF4-FFF2-40B4-BE49-F238E27FC236}">
                  <a16:creationId xmlns:a16="http://schemas.microsoft.com/office/drawing/2014/main" id="{F4B0AECD-358A-4AAD-A6BE-1874F241E8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4E183D7D-A631-4D4C-B4B8-B95553942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059113"/>
            <a:ext cx="777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第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1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步</a:t>
            </a:r>
          </a:p>
        </p:txBody>
      </p:sp>
      <p:grpSp>
        <p:nvGrpSpPr>
          <p:cNvPr id="5" name="组合 91">
            <a:extLst>
              <a:ext uri="{FF2B5EF4-FFF2-40B4-BE49-F238E27FC236}">
                <a16:creationId xmlns:a16="http://schemas.microsoft.com/office/drawing/2014/main" id="{FFBC01B9-4A55-434E-BC7B-1536307E0D04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3455988"/>
            <a:ext cx="2811463" cy="368300"/>
            <a:chOff x="1583668" y="3455712"/>
            <a:chExt cx="2812360" cy="369332"/>
          </a:xfrm>
        </p:grpSpPr>
        <p:sp>
          <p:nvSpPr>
            <p:cNvPr id="14406" name="TextBox 23">
              <a:extLst>
                <a:ext uri="{FF2B5EF4-FFF2-40B4-BE49-F238E27FC236}">
                  <a16:creationId xmlns:a16="http://schemas.microsoft.com/office/drawing/2014/main" id="{F6A53658-2D6D-4A85-9939-30E96BB6A6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3668" y="3455712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9DE4C50-752F-43DF-A44E-133148224717}"/>
                </a:ext>
              </a:extLst>
            </p:cNvPr>
            <p:cNvSpPr txBox="1"/>
            <p:nvPr/>
          </p:nvSpPr>
          <p:spPr>
            <a:xfrm>
              <a:off x="2052130" y="3455712"/>
              <a:ext cx="466874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4408" name="TextBox 25">
              <a:extLst>
                <a:ext uri="{FF2B5EF4-FFF2-40B4-BE49-F238E27FC236}">
                  <a16:creationId xmlns:a16="http://schemas.microsoft.com/office/drawing/2014/main" id="{579E11B2-8E4B-4D66-A12D-55C529AF11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9772" y="3455712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4409" name="TextBox 26">
              <a:extLst>
                <a:ext uri="{FF2B5EF4-FFF2-40B4-BE49-F238E27FC236}">
                  <a16:creationId xmlns:a16="http://schemas.microsoft.com/office/drawing/2014/main" id="{E871F8BB-3122-4BA3-A296-7F9E047DC4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1872" y="3455712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1C5B5E6-7B18-42F4-8E2C-F7F437BF0B8A}"/>
                </a:ext>
              </a:extLst>
            </p:cNvPr>
            <p:cNvSpPr txBox="1"/>
            <p:nvPr/>
          </p:nvSpPr>
          <p:spPr>
            <a:xfrm>
              <a:off x="3460692" y="3455712"/>
              <a:ext cx="466874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16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4411" name="TextBox 28">
              <a:extLst>
                <a:ext uri="{FF2B5EF4-FFF2-40B4-BE49-F238E27FC236}">
                  <a16:creationId xmlns:a16="http://schemas.microsoft.com/office/drawing/2014/main" id="{03EDCEFB-8249-4459-AD4A-2E2D61C4E3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7976" y="3455712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grpSp>
        <p:nvGrpSpPr>
          <p:cNvPr id="6" name="组合 92">
            <a:extLst>
              <a:ext uri="{FF2B5EF4-FFF2-40B4-BE49-F238E27FC236}">
                <a16:creationId xmlns:a16="http://schemas.microsoft.com/office/drawing/2014/main" id="{D1007CD5-E9F9-4611-9427-9DC9C0434253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3851275"/>
            <a:ext cx="2811463" cy="369888"/>
            <a:chOff x="1583668" y="3851756"/>
            <a:chExt cx="2812360" cy="369332"/>
          </a:xfrm>
        </p:grpSpPr>
        <p:sp>
          <p:nvSpPr>
            <p:cNvPr id="14400" name="TextBox 30">
              <a:extLst>
                <a:ext uri="{FF2B5EF4-FFF2-40B4-BE49-F238E27FC236}">
                  <a16:creationId xmlns:a16="http://schemas.microsoft.com/office/drawing/2014/main" id="{D2D4444C-DB63-4F5F-A65D-DF69593F15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3668" y="385175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4401" name="TextBox 31">
              <a:extLst>
                <a:ext uri="{FF2B5EF4-FFF2-40B4-BE49-F238E27FC236}">
                  <a16:creationId xmlns:a16="http://schemas.microsoft.com/office/drawing/2014/main" id="{B8DC9E25-8AB8-4AE1-8738-2AE352DFC7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1720" y="385175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7B4C21D-5E8E-412A-98B3-D9F6A728568B}"/>
                </a:ext>
              </a:extLst>
            </p:cNvPr>
            <p:cNvSpPr txBox="1"/>
            <p:nvPr/>
          </p:nvSpPr>
          <p:spPr>
            <a:xfrm>
              <a:off x="2519004" y="3851756"/>
              <a:ext cx="468461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49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4403" name="TextBox 33">
              <a:extLst>
                <a:ext uri="{FF2B5EF4-FFF2-40B4-BE49-F238E27FC236}">
                  <a16:creationId xmlns:a16="http://schemas.microsoft.com/office/drawing/2014/main" id="{E953F658-F753-4C93-928B-3B09E46817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1872" y="385175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4404" name="TextBox 34">
              <a:extLst>
                <a:ext uri="{FF2B5EF4-FFF2-40B4-BE49-F238E27FC236}">
                  <a16:creationId xmlns:a16="http://schemas.microsoft.com/office/drawing/2014/main" id="{E60005BC-9B09-4A13-9181-B9346A0BB8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9924" y="385175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1C6F1CB-3425-47A8-ADFC-5495666BB237}"/>
                </a:ext>
              </a:extLst>
            </p:cNvPr>
            <p:cNvSpPr txBox="1"/>
            <p:nvPr/>
          </p:nvSpPr>
          <p:spPr>
            <a:xfrm>
              <a:off x="3927566" y="3851756"/>
              <a:ext cx="468462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08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04FDE440-8F51-47ED-B2FF-6E71AC8B5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068638"/>
            <a:ext cx="2020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gap=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 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n/3+1 = 3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 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grpSp>
        <p:nvGrpSpPr>
          <p:cNvPr id="7" name="组合 64">
            <a:extLst>
              <a:ext uri="{FF2B5EF4-FFF2-40B4-BE49-F238E27FC236}">
                <a16:creationId xmlns:a16="http://schemas.microsoft.com/office/drawing/2014/main" id="{5CF395AC-88EC-4E00-818F-7DA7B4277A93}"/>
              </a:ext>
            </a:extLst>
          </p:cNvPr>
          <p:cNvGrpSpPr>
            <a:grpSpLocks/>
          </p:cNvGrpSpPr>
          <p:nvPr/>
        </p:nvGrpSpPr>
        <p:grpSpPr bwMode="auto">
          <a:xfrm>
            <a:off x="1585913" y="4248150"/>
            <a:ext cx="2811462" cy="368300"/>
            <a:chOff x="1585692" y="4509120"/>
            <a:chExt cx="2812360" cy="36933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80F8EBF-1686-4AEB-A1F8-B2F4DDC7E8E6}"/>
                </a:ext>
              </a:extLst>
            </p:cNvPr>
            <p:cNvSpPr txBox="1"/>
            <p:nvPr/>
          </p:nvSpPr>
          <p:spPr>
            <a:xfrm>
              <a:off x="1585692" y="4509120"/>
              <a:ext cx="468462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21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B639687-A9A7-410F-B7B3-54C3D6742E84}"/>
                </a:ext>
              </a:extLst>
            </p:cNvPr>
            <p:cNvSpPr txBox="1"/>
            <p:nvPr/>
          </p:nvSpPr>
          <p:spPr>
            <a:xfrm>
              <a:off x="2054154" y="4509120"/>
              <a:ext cx="466874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16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51F4D4E-25AA-4D9F-BE73-4DB772D69044}"/>
                </a:ext>
              </a:extLst>
            </p:cNvPr>
            <p:cNvSpPr txBox="1"/>
            <p:nvPr/>
          </p:nvSpPr>
          <p:spPr>
            <a:xfrm>
              <a:off x="2521028" y="4509120"/>
              <a:ext cx="468463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08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4A2B889-5740-4C4D-80EE-B084836CA47C}"/>
                </a:ext>
              </a:extLst>
            </p:cNvPr>
            <p:cNvSpPr txBox="1"/>
            <p:nvPr/>
          </p:nvSpPr>
          <p:spPr>
            <a:xfrm>
              <a:off x="2994254" y="4509120"/>
              <a:ext cx="468463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r>
                <a:rPr lang="en-US" altLang="zh-CN" b="1" dirty="0">
                  <a:solidFill>
                    <a:srgbClr val="C00000"/>
                  </a:solidFill>
                  <a:latin typeface="Arial" charset="0"/>
                  <a:ea typeface="黑体" pitchFamily="49" charset="-122"/>
                </a:rPr>
                <a:t>*</a:t>
              </a:r>
              <a:endParaRPr lang="zh-CN" altLang="en-US" b="1" dirty="0">
                <a:solidFill>
                  <a:srgbClr val="C00000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5CEEF77-6171-4D36-B99E-26A70E2C4502}"/>
                </a:ext>
              </a:extLst>
            </p:cNvPr>
            <p:cNvSpPr txBox="1"/>
            <p:nvPr/>
          </p:nvSpPr>
          <p:spPr>
            <a:xfrm>
              <a:off x="3462716" y="4509120"/>
              <a:ext cx="466874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6697936-02D4-43B6-A72E-22FC3306CF53}"/>
                </a:ext>
              </a:extLst>
            </p:cNvPr>
            <p:cNvSpPr txBox="1"/>
            <p:nvPr/>
          </p:nvSpPr>
          <p:spPr>
            <a:xfrm>
              <a:off x="3929590" y="4509120"/>
              <a:ext cx="468462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49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C40A696B-55E1-4CD3-9489-559850404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4271963"/>
            <a:ext cx="54451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结果</a:t>
            </a:r>
          </a:p>
        </p:txBody>
      </p:sp>
      <p:cxnSp>
        <p:nvCxnSpPr>
          <p:cNvPr id="48" name="直接连接符 47">
            <a:extLst>
              <a:ext uri="{FF2B5EF4-FFF2-40B4-BE49-F238E27FC236}">
                <a16:creationId xmlns:a16="http://schemas.microsoft.com/office/drawing/2014/main" id="{A81F3D26-8D06-485D-807C-EA0944F82D4C}"/>
              </a:ext>
            </a:extLst>
          </p:cNvPr>
          <p:cNvCxnSpPr/>
          <p:nvPr/>
        </p:nvCxnSpPr>
        <p:spPr bwMode="auto">
          <a:xfrm>
            <a:off x="511175" y="3059113"/>
            <a:ext cx="3924300" cy="0"/>
          </a:xfrm>
          <a:prstGeom prst="line">
            <a:avLst/>
          </a:prstGeom>
          <a:ln w="381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48">
            <a:extLst>
              <a:ext uri="{FF2B5EF4-FFF2-40B4-BE49-F238E27FC236}">
                <a16:creationId xmlns:a16="http://schemas.microsoft.com/office/drawing/2014/main" id="{4DEA1234-84FF-42F0-84D9-F66CC6AE0CD7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4643438"/>
            <a:ext cx="2811463" cy="369887"/>
            <a:chOff x="1579620" y="2925426"/>
            <a:chExt cx="2812360" cy="36933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AC178AC-74DF-44D9-9517-83B5D630085A}"/>
                </a:ext>
              </a:extLst>
            </p:cNvPr>
            <p:cNvSpPr txBox="1"/>
            <p:nvPr/>
          </p:nvSpPr>
          <p:spPr>
            <a:xfrm>
              <a:off x="1579620" y="2925426"/>
              <a:ext cx="468462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21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4389" name="TextBox 50">
              <a:extLst>
                <a:ext uri="{FF2B5EF4-FFF2-40B4-BE49-F238E27FC236}">
                  <a16:creationId xmlns:a16="http://schemas.microsoft.com/office/drawing/2014/main" id="{F374F456-D2D5-4CAD-BF10-0B1B3A8021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7672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46CD1A5-F04F-41C7-A02E-E4BD1D630AF9}"/>
                </a:ext>
              </a:extLst>
            </p:cNvPr>
            <p:cNvSpPr txBox="1"/>
            <p:nvPr/>
          </p:nvSpPr>
          <p:spPr>
            <a:xfrm>
              <a:off x="2514956" y="2925426"/>
              <a:ext cx="468461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08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4391" name="TextBox 52">
              <a:extLst>
                <a:ext uri="{FF2B5EF4-FFF2-40B4-BE49-F238E27FC236}">
                  <a16:creationId xmlns:a16="http://schemas.microsoft.com/office/drawing/2014/main" id="{2B6FE526-FDC8-4C56-9026-9CD72C06AE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629CDA6-7507-402E-AE9C-2B45917856F5}"/>
                </a:ext>
              </a:extLst>
            </p:cNvPr>
            <p:cNvSpPr txBox="1"/>
            <p:nvPr/>
          </p:nvSpPr>
          <p:spPr>
            <a:xfrm>
              <a:off x="3456644" y="2925426"/>
              <a:ext cx="466874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4393" name="TextBox 54">
              <a:extLst>
                <a:ext uri="{FF2B5EF4-FFF2-40B4-BE49-F238E27FC236}">
                  <a16:creationId xmlns:a16="http://schemas.microsoft.com/office/drawing/2014/main" id="{0290DCA5-AE5A-4965-A918-4423DF759B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06BAC00E-74B1-42F5-8978-C7745A19519F}"/>
              </a:ext>
            </a:extLst>
          </p:cNvPr>
          <p:cNvCxnSpPr/>
          <p:nvPr/>
        </p:nvCxnSpPr>
        <p:spPr bwMode="auto">
          <a:xfrm>
            <a:off x="511175" y="4643438"/>
            <a:ext cx="3924300" cy="0"/>
          </a:xfrm>
          <a:prstGeom prst="line">
            <a:avLst/>
          </a:prstGeom>
          <a:ln w="381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205C97D8-A856-4201-994E-ED27C73E0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4668838"/>
            <a:ext cx="2290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gap=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 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gap/3+1 = 2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 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grpSp>
        <p:nvGrpSpPr>
          <p:cNvPr id="9" name="组合 56">
            <a:extLst>
              <a:ext uri="{FF2B5EF4-FFF2-40B4-BE49-F238E27FC236}">
                <a16:creationId xmlns:a16="http://schemas.microsoft.com/office/drawing/2014/main" id="{C43F50AD-93AE-4779-8BD5-00DE3F5F9C37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5040313"/>
            <a:ext cx="2811463" cy="368300"/>
            <a:chOff x="1579620" y="2925426"/>
            <a:chExt cx="2812360" cy="369332"/>
          </a:xfrm>
        </p:grpSpPr>
        <p:sp>
          <p:nvSpPr>
            <p:cNvPr id="14382" name="TextBox 57">
              <a:extLst>
                <a:ext uri="{FF2B5EF4-FFF2-40B4-BE49-F238E27FC236}">
                  <a16:creationId xmlns:a16="http://schemas.microsoft.com/office/drawing/2014/main" id="{F5AE2B27-9609-4674-9C9D-5399B99BBB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5F93161-8DA6-4F95-B845-524FE3C4D7F7}"/>
                </a:ext>
              </a:extLst>
            </p:cNvPr>
            <p:cNvSpPr txBox="1"/>
            <p:nvPr/>
          </p:nvSpPr>
          <p:spPr>
            <a:xfrm>
              <a:off x="2048082" y="2925426"/>
              <a:ext cx="466874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16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4384" name="TextBox 59">
              <a:extLst>
                <a:ext uri="{FF2B5EF4-FFF2-40B4-BE49-F238E27FC236}">
                  <a16:creationId xmlns:a16="http://schemas.microsoft.com/office/drawing/2014/main" id="{C44444E8-5815-4B27-B636-F041743BB6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7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61745F0-CD50-4319-8302-E94E82160340}"/>
                </a:ext>
              </a:extLst>
            </p:cNvPr>
            <p:cNvSpPr txBox="1"/>
            <p:nvPr/>
          </p:nvSpPr>
          <p:spPr>
            <a:xfrm>
              <a:off x="2988182" y="2925426"/>
              <a:ext cx="468461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r>
                <a:rPr lang="en-US" altLang="zh-CN" b="1" dirty="0">
                  <a:solidFill>
                    <a:srgbClr val="C00000"/>
                  </a:solidFill>
                  <a:latin typeface="Arial" charset="0"/>
                  <a:ea typeface="黑体" pitchFamily="49" charset="-122"/>
                </a:rPr>
                <a:t>*</a:t>
              </a:r>
              <a:endParaRPr lang="zh-CN" altLang="en-US" b="1" dirty="0">
                <a:solidFill>
                  <a:srgbClr val="C00000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4386" name="TextBox 61">
              <a:extLst>
                <a:ext uri="{FF2B5EF4-FFF2-40B4-BE49-F238E27FC236}">
                  <a16:creationId xmlns:a16="http://schemas.microsoft.com/office/drawing/2014/main" id="{CFC8E3F1-A517-4551-AFC3-11FA5EA7F9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A2E7292-8AC0-4FD7-8705-86E1F64382BD}"/>
                </a:ext>
              </a:extLst>
            </p:cNvPr>
            <p:cNvSpPr txBox="1"/>
            <p:nvPr/>
          </p:nvSpPr>
          <p:spPr>
            <a:xfrm>
              <a:off x="3923518" y="2925426"/>
              <a:ext cx="468462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49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</p:grpSp>
      <p:grpSp>
        <p:nvGrpSpPr>
          <p:cNvPr id="10" name="组合 65">
            <a:extLst>
              <a:ext uri="{FF2B5EF4-FFF2-40B4-BE49-F238E27FC236}">
                <a16:creationId xmlns:a16="http://schemas.microsoft.com/office/drawing/2014/main" id="{3282C966-A623-4834-84F7-1D541C25696A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5435600"/>
            <a:ext cx="2811463" cy="369888"/>
            <a:chOff x="1585692" y="4509120"/>
            <a:chExt cx="2812360" cy="369332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3F9D6A7-5EF0-4AB0-ABFC-1F6D37739305}"/>
                </a:ext>
              </a:extLst>
            </p:cNvPr>
            <p:cNvSpPr txBox="1"/>
            <p:nvPr/>
          </p:nvSpPr>
          <p:spPr>
            <a:xfrm>
              <a:off x="1585692" y="4509120"/>
              <a:ext cx="468462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08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9935799-672E-4E19-A58F-F0473907F6D8}"/>
                </a:ext>
              </a:extLst>
            </p:cNvPr>
            <p:cNvSpPr txBox="1"/>
            <p:nvPr/>
          </p:nvSpPr>
          <p:spPr>
            <a:xfrm>
              <a:off x="2054154" y="4509120"/>
              <a:ext cx="466874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16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65BB57C-0BFE-42E7-9459-297FAAEAEBFA}"/>
                </a:ext>
              </a:extLst>
            </p:cNvPr>
            <p:cNvSpPr txBox="1"/>
            <p:nvPr/>
          </p:nvSpPr>
          <p:spPr>
            <a:xfrm>
              <a:off x="2521028" y="4509120"/>
              <a:ext cx="468461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21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93120DA-A41E-4362-AF3C-F3030CD56068}"/>
                </a:ext>
              </a:extLst>
            </p:cNvPr>
            <p:cNvSpPr txBox="1"/>
            <p:nvPr/>
          </p:nvSpPr>
          <p:spPr>
            <a:xfrm>
              <a:off x="2994254" y="4509120"/>
              <a:ext cx="468461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r>
                <a:rPr lang="en-US" altLang="zh-CN" b="1" dirty="0">
                  <a:solidFill>
                    <a:srgbClr val="C00000"/>
                  </a:solidFill>
                  <a:latin typeface="Arial" charset="0"/>
                  <a:ea typeface="黑体" pitchFamily="49" charset="-122"/>
                </a:rPr>
                <a:t>*</a:t>
              </a:r>
              <a:endParaRPr lang="zh-CN" altLang="en-US" b="1" dirty="0">
                <a:solidFill>
                  <a:srgbClr val="C00000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2E91100-B720-4DB6-9204-B600CAA36F6D}"/>
                </a:ext>
              </a:extLst>
            </p:cNvPr>
            <p:cNvSpPr txBox="1"/>
            <p:nvPr/>
          </p:nvSpPr>
          <p:spPr>
            <a:xfrm>
              <a:off x="3462716" y="4509120"/>
              <a:ext cx="466874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E43FE99-F1BD-453D-A9A6-8CB45930BFDE}"/>
                </a:ext>
              </a:extLst>
            </p:cNvPr>
            <p:cNvSpPr txBox="1"/>
            <p:nvPr/>
          </p:nvSpPr>
          <p:spPr>
            <a:xfrm>
              <a:off x="3929590" y="4509120"/>
              <a:ext cx="468462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49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00079C7C-4ECE-4F17-A29F-C67C4F03E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5486400"/>
            <a:ext cx="544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结果</a:t>
            </a:r>
          </a:p>
        </p:txBody>
      </p:sp>
      <p:grpSp>
        <p:nvGrpSpPr>
          <p:cNvPr id="11" name="组合 74">
            <a:extLst>
              <a:ext uri="{FF2B5EF4-FFF2-40B4-BE49-F238E27FC236}">
                <a16:creationId xmlns:a16="http://schemas.microsoft.com/office/drawing/2014/main" id="{91C36185-50AD-4684-83AC-FBEFDBB0D5A2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5832475"/>
            <a:ext cx="2811463" cy="368300"/>
            <a:chOff x="1585692" y="4509120"/>
            <a:chExt cx="2812360" cy="36933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E743EDD-6DED-494B-B3FC-0F76256EE445}"/>
                </a:ext>
              </a:extLst>
            </p:cNvPr>
            <p:cNvSpPr txBox="1"/>
            <p:nvPr/>
          </p:nvSpPr>
          <p:spPr>
            <a:xfrm>
              <a:off x="1585692" y="4509120"/>
              <a:ext cx="468462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08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DB07AAC-5CD9-4855-A862-38E5E39E21D6}"/>
                </a:ext>
              </a:extLst>
            </p:cNvPr>
            <p:cNvSpPr txBox="1"/>
            <p:nvPr/>
          </p:nvSpPr>
          <p:spPr>
            <a:xfrm>
              <a:off x="2054154" y="4509120"/>
              <a:ext cx="466874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16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BCACFC6-6269-4E6C-AF25-42A5319FDFEF}"/>
                </a:ext>
              </a:extLst>
            </p:cNvPr>
            <p:cNvSpPr txBox="1"/>
            <p:nvPr/>
          </p:nvSpPr>
          <p:spPr>
            <a:xfrm>
              <a:off x="2521028" y="4509120"/>
              <a:ext cx="468461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21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E2F319C-D361-4771-B6B1-1867CB2232EB}"/>
                </a:ext>
              </a:extLst>
            </p:cNvPr>
            <p:cNvSpPr txBox="1"/>
            <p:nvPr/>
          </p:nvSpPr>
          <p:spPr>
            <a:xfrm>
              <a:off x="2994254" y="4509120"/>
              <a:ext cx="468461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r>
                <a:rPr lang="en-US" altLang="zh-CN" b="1" dirty="0">
                  <a:solidFill>
                    <a:srgbClr val="C00000"/>
                  </a:solidFill>
                  <a:latin typeface="Arial" charset="0"/>
                  <a:ea typeface="黑体" pitchFamily="49" charset="-122"/>
                </a:rPr>
                <a:t>*</a:t>
              </a:r>
              <a:endParaRPr lang="zh-CN" altLang="en-US" b="1" dirty="0">
                <a:solidFill>
                  <a:srgbClr val="C00000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B4FC64F-7323-4BEE-8E59-94D9872B387E}"/>
                </a:ext>
              </a:extLst>
            </p:cNvPr>
            <p:cNvSpPr txBox="1"/>
            <p:nvPr/>
          </p:nvSpPr>
          <p:spPr>
            <a:xfrm>
              <a:off x="3462716" y="4509120"/>
              <a:ext cx="466874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61DFE80-E34A-477B-B119-1F9CDF8D1F41}"/>
                </a:ext>
              </a:extLst>
            </p:cNvPr>
            <p:cNvSpPr txBox="1"/>
            <p:nvPr/>
          </p:nvSpPr>
          <p:spPr>
            <a:xfrm>
              <a:off x="3929590" y="4509120"/>
              <a:ext cx="468462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49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</p:grpSp>
      <p:cxnSp>
        <p:nvCxnSpPr>
          <p:cNvPr id="73" name="直接连接符 72">
            <a:extLst>
              <a:ext uri="{FF2B5EF4-FFF2-40B4-BE49-F238E27FC236}">
                <a16:creationId xmlns:a16="http://schemas.microsoft.com/office/drawing/2014/main" id="{1E5C353C-5384-40E2-BFFB-88F24D55BBF6}"/>
              </a:ext>
            </a:extLst>
          </p:cNvPr>
          <p:cNvCxnSpPr/>
          <p:nvPr/>
        </p:nvCxnSpPr>
        <p:spPr bwMode="auto">
          <a:xfrm>
            <a:off x="503238" y="5832475"/>
            <a:ext cx="3924300" cy="0"/>
          </a:xfrm>
          <a:prstGeom prst="line">
            <a:avLst/>
          </a:prstGeom>
          <a:ln w="381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81">
            <a:extLst>
              <a:ext uri="{FF2B5EF4-FFF2-40B4-BE49-F238E27FC236}">
                <a16:creationId xmlns:a16="http://schemas.microsoft.com/office/drawing/2014/main" id="{98323E84-76DA-4011-9445-59C5243AC0AD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6227763"/>
            <a:ext cx="2811463" cy="369887"/>
            <a:chOff x="1585692" y="4509120"/>
            <a:chExt cx="2812360" cy="36933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463DB0B-0B9A-4E81-9CE9-53E438F4ED5B}"/>
                </a:ext>
              </a:extLst>
            </p:cNvPr>
            <p:cNvSpPr txBox="1"/>
            <p:nvPr/>
          </p:nvSpPr>
          <p:spPr>
            <a:xfrm>
              <a:off x="1585692" y="4509120"/>
              <a:ext cx="468462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08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36CA3CC-3209-4FC6-B1CC-A6992653A984}"/>
                </a:ext>
              </a:extLst>
            </p:cNvPr>
            <p:cNvSpPr txBox="1"/>
            <p:nvPr/>
          </p:nvSpPr>
          <p:spPr>
            <a:xfrm>
              <a:off x="2054154" y="4509120"/>
              <a:ext cx="466874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16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AC6B0B2-9E85-40BF-B9E8-DC25332F44AB}"/>
                </a:ext>
              </a:extLst>
            </p:cNvPr>
            <p:cNvSpPr txBox="1"/>
            <p:nvPr/>
          </p:nvSpPr>
          <p:spPr>
            <a:xfrm>
              <a:off x="2521028" y="4509120"/>
              <a:ext cx="468461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21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7B7D52F-1B2F-4B1F-AE5F-4F863441D186}"/>
                </a:ext>
              </a:extLst>
            </p:cNvPr>
            <p:cNvSpPr txBox="1"/>
            <p:nvPr/>
          </p:nvSpPr>
          <p:spPr>
            <a:xfrm>
              <a:off x="2994254" y="4509120"/>
              <a:ext cx="468461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r>
                <a:rPr lang="en-US" altLang="zh-CN" b="1" dirty="0">
                  <a:solidFill>
                    <a:srgbClr val="C00000"/>
                  </a:solidFill>
                  <a:latin typeface="Arial" charset="0"/>
                  <a:ea typeface="黑体" pitchFamily="49" charset="-122"/>
                </a:rPr>
                <a:t>*</a:t>
              </a:r>
              <a:endParaRPr lang="zh-CN" altLang="en-US" b="1" dirty="0">
                <a:solidFill>
                  <a:srgbClr val="C00000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092DFF8-AF24-4E63-88E5-16DE94D0D8AE}"/>
                </a:ext>
              </a:extLst>
            </p:cNvPr>
            <p:cNvSpPr txBox="1"/>
            <p:nvPr/>
          </p:nvSpPr>
          <p:spPr>
            <a:xfrm>
              <a:off x="3462716" y="4509120"/>
              <a:ext cx="466874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C4CDD5F-AF3D-41B7-848C-A912FB074E65}"/>
                </a:ext>
              </a:extLst>
            </p:cNvPr>
            <p:cNvSpPr txBox="1"/>
            <p:nvPr/>
          </p:nvSpPr>
          <p:spPr>
            <a:xfrm>
              <a:off x="3929590" y="4509120"/>
              <a:ext cx="468462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49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57F1A7C7-8245-4FA6-92E4-B70B46A09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5832475"/>
            <a:ext cx="22907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gap=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 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gap/3+1 = 1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 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6DA7D63-10E2-4A87-975E-3ADA09071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6289675"/>
            <a:ext cx="544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结果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655BD35-25BF-49E3-B66D-24E5016DC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668838"/>
            <a:ext cx="777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第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步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8803C0D-10FB-4F75-B78D-4F3CF0A98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859463"/>
            <a:ext cx="777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第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3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步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B6B2341-35A6-4364-A7D8-526566E0E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7288" y="6191250"/>
            <a:ext cx="3476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最后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1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步是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n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个元素进行插入排序</a:t>
            </a:r>
            <a:endParaRPr lang="en-US" altLang="zh-CN" b="1">
              <a:solidFill>
                <a:srgbClr val="000099"/>
              </a:solidFill>
              <a:ea typeface="黑体" panose="02010609060101010101" pitchFamily="49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是不是很慢？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7" grpId="0"/>
      <p:bldP spid="45" grpId="0"/>
      <p:bldP spid="56" grpId="0"/>
      <p:bldP spid="74" grpId="0"/>
      <p:bldP spid="89" grpId="0"/>
      <p:bldP spid="90" grpId="0"/>
      <p:bldP spid="94" grpId="0"/>
      <p:bldP spid="95" grpId="0"/>
      <p:bldP spid="9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>
            <a:extLst>
              <a:ext uri="{FF2B5EF4-FFF2-40B4-BE49-F238E27FC236}">
                <a16:creationId xmlns:a16="http://schemas.microsoft.com/office/drawing/2014/main" id="{EDA04270-EE54-4053-B0C8-D547FFDC1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希尔排序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A5B4DA-9B9E-4044-B3B0-8B5179738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算法分析</a:t>
            </a:r>
            <a:endParaRPr lang="en-US" altLang="zh-CN"/>
          </a:p>
          <a:p>
            <a:pPr lvl="1"/>
            <a:r>
              <a:rPr lang="zh-CN" altLang="en-US"/>
              <a:t>设定不同</a:t>
            </a:r>
            <a:r>
              <a:rPr lang="en-US" altLang="zh-CN"/>
              <a:t>gap</a:t>
            </a:r>
            <a:r>
              <a:rPr lang="zh-CN" altLang="en-US"/>
              <a:t>值，距离</a:t>
            </a:r>
            <a:r>
              <a:rPr lang="en-US" altLang="zh-CN"/>
              <a:t>gap</a:t>
            </a:r>
            <a:r>
              <a:rPr lang="zh-CN" altLang="en-US"/>
              <a:t>的元素放一起插入排序</a:t>
            </a:r>
            <a:endParaRPr lang="en-US" altLang="zh-CN"/>
          </a:p>
          <a:p>
            <a:pPr lvl="2"/>
            <a:r>
              <a:rPr lang="en-US" altLang="zh-CN"/>
              <a:t>gap</a:t>
            </a:r>
            <a:r>
              <a:rPr lang="zh-CN" altLang="en-US"/>
              <a:t>值越来越小，由于前面的排序过程，使得大多数数据已经基本有序，因此希尔排序速度仍然很快</a:t>
            </a:r>
            <a:endParaRPr lang="en-US" altLang="zh-CN"/>
          </a:p>
          <a:p>
            <a:pPr lvl="2"/>
            <a:r>
              <a:rPr lang="en-US" altLang="zh-CN"/>
              <a:t>gap</a:t>
            </a:r>
            <a:r>
              <a:rPr lang="zh-CN" altLang="en-US"/>
              <a:t>的取值方法有很多种</a:t>
            </a:r>
            <a:endParaRPr lang="en-US" altLang="zh-CN"/>
          </a:p>
          <a:p>
            <a:pPr lvl="3"/>
            <a:r>
              <a:rPr lang="en-US" altLang="zh-CN">
                <a:solidFill>
                  <a:srgbClr val="000099"/>
                </a:solidFill>
              </a:rPr>
              <a:t>gap=</a:t>
            </a:r>
            <a:r>
              <a:rPr lang="zh-CN" altLang="en-US">
                <a:solidFill>
                  <a:srgbClr val="000099"/>
                </a:solidFill>
                <a:sym typeface="Symbol" panose="05050102010706020507" pitchFamily="18" charset="2"/>
              </a:rPr>
              <a:t> </a:t>
            </a:r>
            <a:r>
              <a:rPr lang="en-US" altLang="zh-CN">
                <a:solidFill>
                  <a:srgbClr val="000099"/>
                </a:solidFill>
                <a:sym typeface="Symbol" panose="05050102010706020507" pitchFamily="18" charset="2"/>
              </a:rPr>
              <a:t>gap/3+1</a:t>
            </a:r>
          </a:p>
          <a:p>
            <a:pPr lvl="3"/>
            <a:r>
              <a:rPr lang="en-US" altLang="zh-CN">
                <a:solidFill>
                  <a:srgbClr val="000099"/>
                </a:solidFill>
              </a:rPr>
              <a:t>gap=</a:t>
            </a:r>
            <a:r>
              <a:rPr lang="zh-CN" altLang="en-US">
                <a:solidFill>
                  <a:srgbClr val="000099"/>
                </a:solidFill>
                <a:sym typeface="Symbol" panose="05050102010706020507" pitchFamily="18" charset="2"/>
              </a:rPr>
              <a:t> </a:t>
            </a:r>
            <a:r>
              <a:rPr lang="en-US" altLang="zh-CN">
                <a:solidFill>
                  <a:srgbClr val="000099"/>
                </a:solidFill>
                <a:sym typeface="Symbol" panose="05050102010706020507" pitchFamily="18" charset="2"/>
              </a:rPr>
              <a:t>gap/2</a:t>
            </a:r>
          </a:p>
          <a:p>
            <a:pPr lvl="3"/>
            <a:r>
              <a:rPr lang="en-US" altLang="zh-CN">
                <a:solidFill>
                  <a:srgbClr val="000099"/>
                </a:solidFill>
                <a:sym typeface="Symbol" panose="05050102010706020507" pitchFamily="18" charset="2"/>
              </a:rPr>
              <a:t>……</a:t>
            </a:r>
          </a:p>
          <a:p>
            <a:pPr lvl="2"/>
            <a:r>
              <a:rPr lang="zh-CN" altLang="en-US"/>
              <a:t>希尔排序复杂度分析很困难，还没有完整的数学分析</a:t>
            </a:r>
            <a:endParaRPr lang="en-US" altLang="zh-CN"/>
          </a:p>
          <a:p>
            <a:pPr lvl="2"/>
            <a:r>
              <a:rPr lang="zh-CN" altLang="en-US"/>
              <a:t>统计得出，平均比较和移动次数在</a:t>
            </a:r>
            <a:r>
              <a:rPr lang="en-US" altLang="zh-CN">
                <a:solidFill>
                  <a:srgbClr val="C00000"/>
                </a:solidFill>
              </a:rPr>
              <a:t>[n</a:t>
            </a:r>
            <a:r>
              <a:rPr lang="en-US" altLang="zh-CN" baseline="30000">
                <a:solidFill>
                  <a:srgbClr val="C00000"/>
                </a:solidFill>
              </a:rPr>
              <a:t>1.25</a:t>
            </a:r>
            <a:r>
              <a:rPr lang="en-US" altLang="zh-CN">
                <a:solidFill>
                  <a:srgbClr val="C00000"/>
                </a:solidFill>
              </a:rPr>
              <a:t>,1.6n</a:t>
            </a:r>
            <a:r>
              <a:rPr lang="en-US" altLang="zh-CN" baseline="30000">
                <a:solidFill>
                  <a:srgbClr val="C00000"/>
                </a:solidFill>
              </a:rPr>
              <a:t>1.25</a:t>
            </a:r>
            <a:r>
              <a:rPr lang="en-US" altLang="zh-CN">
                <a:solidFill>
                  <a:srgbClr val="C00000"/>
                </a:solidFill>
              </a:rPr>
              <a:t>]</a:t>
            </a:r>
            <a:r>
              <a:rPr lang="zh-CN" altLang="en-US"/>
              <a:t>内</a:t>
            </a:r>
            <a:endParaRPr lang="en-US" altLang="zh-CN"/>
          </a:p>
          <a:p>
            <a:pPr lvl="2"/>
            <a:r>
              <a:rPr lang="zh-CN" altLang="en-US"/>
              <a:t>是</a:t>
            </a:r>
            <a:r>
              <a:rPr lang="zh-CN" altLang="en-US">
                <a:solidFill>
                  <a:srgbClr val="C00000"/>
                </a:solidFill>
              </a:rPr>
              <a:t>不稳定</a:t>
            </a:r>
            <a:r>
              <a:rPr lang="zh-CN" altLang="en-US"/>
              <a:t>的排序算法</a:t>
            </a:r>
          </a:p>
        </p:txBody>
      </p:sp>
      <p:sp>
        <p:nvSpPr>
          <p:cNvPr id="15364" name="灯片编号占位符 3">
            <a:extLst>
              <a:ext uri="{FF2B5EF4-FFF2-40B4-BE49-F238E27FC236}">
                <a16:creationId xmlns:a16="http://schemas.microsoft.com/office/drawing/2014/main" id="{F51EB0BC-CBD8-47C4-B5A1-C3BC554FE4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F30AF30-4C06-490B-9719-25439827B526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17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1770"/>
            <a:ext cx="6705600" cy="887413"/>
          </a:xfrm>
        </p:spPr>
        <p:txBody>
          <a:bodyPr/>
          <a:lstStyle/>
          <a:p>
            <a:pPr algn="ctr"/>
            <a:r>
              <a:rPr kumimoji="1" lang="zh-CN" altLang="en-US" sz="4000" dirty="0">
                <a:latin typeface="华文新魏" pitchFamily="2" charset="-122"/>
                <a:ea typeface="华文新魏" pitchFamily="2" charset="-122"/>
              </a:rPr>
              <a:t>冒泡排序 </a:t>
            </a:r>
            <a:r>
              <a:rPr kumimoji="1" lang="en-US" altLang="zh-CN" sz="4000" dirty="0">
                <a:latin typeface="华文新魏" pitchFamily="2" charset="-122"/>
                <a:ea typeface="华文新魏" pitchFamily="2" charset="-122"/>
              </a:rPr>
              <a:t>(Bubble Sort)</a:t>
            </a:r>
          </a:p>
        </p:txBody>
      </p:sp>
      <p:sp>
        <p:nvSpPr>
          <p:cNvPr id="916483" name="Rectangle 3"/>
          <p:cNvSpPr>
            <a:spLocks noGrp="1" noChangeArrowheads="1"/>
          </p:cNvSpPr>
          <p:nvPr>
            <p:ph idx="1"/>
          </p:nvPr>
        </p:nvSpPr>
        <p:spPr>
          <a:xfrm>
            <a:off x="263466" y="873090"/>
            <a:ext cx="8617068" cy="5468970"/>
          </a:xfrm>
        </p:spPr>
        <p:txBody>
          <a:bodyPr/>
          <a:lstStyle/>
          <a:p>
            <a:pPr algn="just">
              <a:lnSpc>
                <a:spcPct val="105000"/>
              </a:lnSpc>
              <a:spcBef>
                <a:spcPct val="15000"/>
              </a:spcBef>
              <a:buClr>
                <a:schemeClr val="tx1"/>
              </a:buClr>
              <a:buSzPct val="50000"/>
            </a:pPr>
            <a:r>
              <a:rPr lang="zh-CN" altLang="en-US" sz="2900" b="1" dirty="0">
                <a:latin typeface="Times New Roman" pitchFamily="18" charset="0"/>
                <a:ea typeface="仿宋_GB2312" pitchFamily="49" charset="-122"/>
              </a:rPr>
              <a:t>基本方法：设待排序元素序列中的元素个数为 </a:t>
            </a:r>
            <a:r>
              <a:rPr lang="en-US" altLang="zh-CN" sz="2900" b="1" i="1" dirty="0">
                <a:latin typeface="Times New Roman" pitchFamily="18" charset="0"/>
                <a:ea typeface="仿宋_GB2312" pitchFamily="49" charset="-122"/>
              </a:rPr>
              <a:t>n</a:t>
            </a:r>
            <a:r>
              <a:rPr lang="zh-CN" altLang="en-US" sz="2900" b="1" dirty="0">
                <a:latin typeface="Times New Roman" pitchFamily="18" charset="0"/>
                <a:ea typeface="仿宋_GB2312" pitchFamily="49" charset="-122"/>
              </a:rPr>
              <a:t>。最多作 </a:t>
            </a:r>
            <a:r>
              <a:rPr lang="en-US" altLang="zh-CN" sz="2900" b="1" i="1" dirty="0">
                <a:latin typeface="Times New Roman" pitchFamily="18" charset="0"/>
                <a:ea typeface="仿宋_GB2312" pitchFamily="49" charset="-122"/>
              </a:rPr>
              <a:t>n</a:t>
            </a:r>
            <a:r>
              <a:rPr lang="en-US" altLang="zh-CN" sz="2900" b="1" dirty="0">
                <a:latin typeface="黑体" pitchFamily="2" charset="-122"/>
                <a:ea typeface="黑体" pitchFamily="2" charset="-122"/>
              </a:rPr>
              <a:t>-</a:t>
            </a:r>
            <a:r>
              <a:rPr lang="en-US" altLang="zh-CN" sz="2900" b="1" dirty="0">
                <a:latin typeface="Times New Roman" pitchFamily="18" charset="0"/>
                <a:ea typeface="仿宋_GB2312" pitchFamily="49" charset="-122"/>
              </a:rPr>
              <a:t>1 </a:t>
            </a:r>
            <a:r>
              <a:rPr lang="zh-CN" altLang="en-US" sz="2900" b="1" dirty="0">
                <a:latin typeface="Times New Roman" pitchFamily="18" charset="0"/>
                <a:ea typeface="仿宋_GB2312" pitchFamily="49" charset="-122"/>
              </a:rPr>
              <a:t>趟，</a:t>
            </a:r>
            <a:r>
              <a:rPr lang="en-US" altLang="zh-CN" sz="2900" b="1" i="1" dirty="0" err="1">
                <a:latin typeface="Times New Roman" pitchFamily="18" charset="0"/>
                <a:ea typeface="仿宋_GB2312" pitchFamily="49" charset="-122"/>
              </a:rPr>
              <a:t>i</a:t>
            </a:r>
            <a:r>
              <a:rPr lang="en-US" altLang="zh-CN" sz="2900" b="1" dirty="0">
                <a:latin typeface="Times New Roman" pitchFamily="18" charset="0"/>
                <a:ea typeface="仿宋_GB2312" pitchFamily="49" charset="-122"/>
              </a:rPr>
              <a:t> =2, </a:t>
            </a:r>
            <a:r>
              <a:rPr lang="en-US" altLang="zh-CN" sz="2900" b="1" dirty="0">
                <a:latin typeface="Times New Roman" pitchFamily="18" charset="0"/>
                <a:ea typeface="仿宋_GB2312" pitchFamily="49" charset="-122"/>
                <a:sym typeface="Symbol" pitchFamily="18" charset="2"/>
              </a:rPr>
              <a:t>, </a:t>
            </a:r>
            <a:r>
              <a:rPr lang="en-US" altLang="zh-CN" sz="2900" b="1" i="1" dirty="0">
                <a:latin typeface="Times New Roman" pitchFamily="18" charset="0"/>
                <a:ea typeface="仿宋_GB2312" pitchFamily="49" charset="-122"/>
              </a:rPr>
              <a:t>n</a:t>
            </a:r>
            <a:r>
              <a:rPr lang="zh-CN" altLang="en-US" sz="2900" b="1" dirty="0">
                <a:latin typeface="Times New Roman" pitchFamily="18" charset="0"/>
                <a:ea typeface="仿宋_GB2312" pitchFamily="49" charset="-122"/>
                <a:sym typeface="Symbol" pitchFamily="18" charset="2"/>
              </a:rPr>
              <a:t>。在第 </a:t>
            </a:r>
            <a:r>
              <a:rPr lang="en-US" altLang="zh-CN" sz="2900" b="1" i="1" dirty="0" err="1">
                <a:latin typeface="Times New Roman" pitchFamily="18" charset="0"/>
                <a:ea typeface="仿宋_GB2312" pitchFamily="49" charset="-122"/>
                <a:sym typeface="Symbol" pitchFamily="18" charset="2"/>
              </a:rPr>
              <a:t>i</a:t>
            </a:r>
            <a:r>
              <a:rPr lang="en-US" altLang="zh-CN" sz="2900" b="1" dirty="0">
                <a:latin typeface="Times New Roman" pitchFamily="18" charset="0"/>
                <a:ea typeface="仿宋_GB2312" pitchFamily="49" charset="-122"/>
                <a:sym typeface="Symbol" pitchFamily="18" charset="2"/>
              </a:rPr>
              <a:t> </a:t>
            </a:r>
            <a:r>
              <a:rPr lang="zh-CN" altLang="en-US" sz="2900" b="1" dirty="0">
                <a:latin typeface="Times New Roman" pitchFamily="18" charset="0"/>
                <a:ea typeface="仿宋_GB2312" pitchFamily="49" charset="-122"/>
                <a:sym typeface="Symbol" pitchFamily="18" charset="2"/>
              </a:rPr>
              <a:t>趟中从前向后</a:t>
            </a:r>
            <a:r>
              <a:rPr lang="zh-CN" altLang="en-US" sz="2900" b="1" dirty="0">
                <a:latin typeface="Times New Roman" pitchFamily="18" charset="0"/>
                <a:ea typeface="仿宋_GB2312" pitchFamily="49" charset="-122"/>
              </a:rPr>
              <a:t>，</a:t>
            </a:r>
            <a:r>
              <a:rPr lang="en-US" altLang="zh-CN" sz="2900" b="1" i="1" dirty="0">
                <a:latin typeface="Times New Roman" pitchFamily="18" charset="0"/>
                <a:ea typeface="仿宋_GB2312" pitchFamily="49" charset="-122"/>
              </a:rPr>
              <a:t>j</a:t>
            </a:r>
            <a:r>
              <a:rPr lang="en-US" altLang="zh-CN" sz="2900" b="1" dirty="0">
                <a:latin typeface="Times New Roman" pitchFamily="18" charset="0"/>
                <a:ea typeface="仿宋_GB2312" pitchFamily="49" charset="-122"/>
              </a:rPr>
              <a:t> = 1, 2, </a:t>
            </a:r>
            <a:r>
              <a:rPr lang="en-US" altLang="zh-CN" sz="2900" b="1" dirty="0">
                <a:latin typeface="Times New Roman" pitchFamily="18" charset="0"/>
                <a:ea typeface="仿宋_GB2312" pitchFamily="49" charset="-122"/>
                <a:sym typeface="Symbol" pitchFamily="18" charset="2"/>
              </a:rPr>
              <a:t>,  </a:t>
            </a:r>
            <a:r>
              <a:rPr lang="en-US" altLang="zh-CN" sz="2900" b="1" i="1" dirty="0">
                <a:latin typeface="Times New Roman" pitchFamily="18" charset="0"/>
                <a:ea typeface="仿宋_GB2312" pitchFamily="49" charset="-122"/>
                <a:sym typeface="Symbol" pitchFamily="18" charset="2"/>
              </a:rPr>
              <a:t>n</a:t>
            </a:r>
            <a:r>
              <a:rPr lang="en-US" altLang="zh-CN" sz="2900" b="1" dirty="0">
                <a:latin typeface="Times New Roman" pitchFamily="18" charset="0"/>
                <a:ea typeface="仿宋_GB2312" pitchFamily="49" charset="-122"/>
                <a:sym typeface="Symbol" pitchFamily="18" charset="2"/>
              </a:rPr>
              <a:t>-</a:t>
            </a:r>
            <a:r>
              <a:rPr lang="en-US" altLang="zh-CN" sz="2900" b="1" i="1" dirty="0">
                <a:latin typeface="Times New Roman" pitchFamily="18" charset="0"/>
                <a:ea typeface="仿宋_GB2312" pitchFamily="49" charset="-122"/>
                <a:sym typeface="Symbol" pitchFamily="18" charset="2"/>
              </a:rPr>
              <a:t>i+</a:t>
            </a:r>
            <a:r>
              <a:rPr lang="en-US" altLang="zh-CN" sz="2900" b="1" dirty="0">
                <a:latin typeface="Times New Roman" pitchFamily="18" charset="0"/>
                <a:ea typeface="仿宋_GB2312" pitchFamily="49" charset="-122"/>
                <a:sym typeface="Symbol" pitchFamily="18" charset="2"/>
              </a:rPr>
              <a:t>1</a:t>
            </a:r>
            <a:r>
              <a:rPr lang="zh-CN" altLang="en-US" sz="2900" b="1" dirty="0">
                <a:latin typeface="Times New Roman" pitchFamily="18" charset="0"/>
                <a:ea typeface="仿宋_GB2312" pitchFamily="49" charset="-122"/>
                <a:sym typeface="Symbol" pitchFamily="18" charset="2"/>
              </a:rPr>
              <a:t>，顺次两两</a:t>
            </a:r>
            <a:r>
              <a:rPr lang="zh-CN" altLang="en-US" sz="2900" b="1" dirty="0">
                <a:latin typeface="Times New Roman" pitchFamily="18" charset="0"/>
                <a:ea typeface="仿宋_GB2312" pitchFamily="49" charset="-122"/>
              </a:rPr>
              <a:t>比较</a:t>
            </a:r>
            <a:r>
              <a:rPr lang="en-US" altLang="zh-CN" sz="2900" b="1" dirty="0">
                <a:latin typeface="Times New Roman" pitchFamily="18" charset="0"/>
                <a:ea typeface="仿宋_GB2312" pitchFamily="49" charset="-122"/>
              </a:rPr>
              <a:t>V[</a:t>
            </a:r>
            <a:r>
              <a:rPr lang="en-US" altLang="zh-CN" sz="2900" b="1" i="1" dirty="0">
                <a:latin typeface="Times New Roman" pitchFamily="18" charset="0"/>
                <a:ea typeface="仿宋_GB2312" pitchFamily="49" charset="-122"/>
              </a:rPr>
              <a:t>j</a:t>
            </a:r>
            <a:r>
              <a:rPr lang="en-US" altLang="zh-CN" sz="2900" b="1" dirty="0">
                <a:latin typeface="Times New Roman" pitchFamily="18" charset="0"/>
                <a:ea typeface="仿宋_GB2312" pitchFamily="49" charset="-122"/>
              </a:rPr>
              <a:t>].</a:t>
            </a:r>
            <a:r>
              <a:rPr lang="en-US" altLang="zh-CN" sz="2900" b="1" dirty="0" err="1">
                <a:latin typeface="Times New Roman" pitchFamily="18" charset="0"/>
                <a:ea typeface="仿宋_GB2312" pitchFamily="49" charset="-122"/>
              </a:rPr>
              <a:t>r.key</a:t>
            </a:r>
            <a:r>
              <a:rPr lang="zh-CN" altLang="en-US" sz="2900" b="1" dirty="0">
                <a:latin typeface="Times New Roman" pitchFamily="18" charset="0"/>
                <a:ea typeface="仿宋_GB2312" pitchFamily="49" charset="-122"/>
              </a:rPr>
              <a:t>和</a:t>
            </a:r>
            <a:r>
              <a:rPr lang="en-US" altLang="zh-CN" sz="2900" b="1" dirty="0">
                <a:latin typeface="Times New Roman" pitchFamily="18" charset="0"/>
                <a:ea typeface="仿宋_GB2312" pitchFamily="49" charset="-122"/>
              </a:rPr>
              <a:t>V[</a:t>
            </a:r>
            <a:r>
              <a:rPr lang="en-US" altLang="zh-CN" sz="2900" b="1" i="1" dirty="0">
                <a:latin typeface="Times New Roman" pitchFamily="18" charset="0"/>
                <a:ea typeface="仿宋_GB2312" pitchFamily="49" charset="-122"/>
              </a:rPr>
              <a:t>j</a:t>
            </a:r>
            <a:r>
              <a:rPr lang="en-US" altLang="zh-CN" sz="2900" b="1" dirty="0">
                <a:latin typeface="Times New Roman" pitchFamily="18" charset="0"/>
                <a:ea typeface="仿宋_GB2312" pitchFamily="49" charset="-122"/>
              </a:rPr>
              <a:t>+1].</a:t>
            </a:r>
            <a:r>
              <a:rPr lang="en-US" altLang="zh-CN" sz="2900" b="1" dirty="0" err="1">
                <a:latin typeface="Times New Roman" pitchFamily="18" charset="0"/>
                <a:ea typeface="仿宋_GB2312" pitchFamily="49" charset="-122"/>
              </a:rPr>
              <a:t>r.key</a:t>
            </a:r>
            <a:r>
              <a:rPr lang="zh-CN" altLang="en-US" sz="2900" b="1" dirty="0">
                <a:latin typeface="Times New Roman" pitchFamily="18" charset="0"/>
                <a:ea typeface="仿宋_GB2312" pitchFamily="49" charset="-122"/>
                <a:sym typeface="Symbol" pitchFamily="18" charset="2"/>
              </a:rPr>
              <a:t>。</a:t>
            </a:r>
            <a:r>
              <a:rPr lang="zh-CN" altLang="en-US" sz="2900" b="1" dirty="0">
                <a:latin typeface="Times New Roman" pitchFamily="18" charset="0"/>
                <a:ea typeface="仿宋_GB2312" pitchFamily="49" charset="-122"/>
              </a:rPr>
              <a:t>如果发生逆序，则</a:t>
            </a:r>
            <a:r>
              <a:rPr lang="zh-CN" altLang="en-US" sz="2900" b="1" dirty="0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交换</a:t>
            </a:r>
            <a:r>
              <a:rPr lang="zh-CN" altLang="en-US" sz="2900" b="1" dirty="0">
                <a:latin typeface="Times New Roman" pitchFamily="18" charset="0"/>
                <a:ea typeface="仿宋_GB2312" pitchFamily="49" charset="-122"/>
              </a:rPr>
              <a:t>。</a:t>
            </a:r>
          </a:p>
        </p:txBody>
      </p:sp>
      <p:pic>
        <p:nvPicPr>
          <p:cNvPr id="957444" name="Picture 4" descr="http://www.linuxidc.com/upload/2012_02/120228070193461.gif"/>
          <p:cNvPicPr>
            <a:picLocks noChangeAspect="1" noChangeArrowheads="1"/>
          </p:cNvPicPr>
          <p:nvPr/>
        </p:nvPicPr>
        <p:blipFill>
          <a:blip r:embed="rId2" cstate="print"/>
          <a:srcRect l="9480" r="26322" b="35340"/>
          <a:stretch>
            <a:fillRect/>
          </a:stretch>
        </p:blipFill>
        <p:spPr bwMode="auto">
          <a:xfrm>
            <a:off x="920700" y="2921040"/>
            <a:ext cx="7519594" cy="3502026"/>
          </a:xfrm>
          <a:prstGeom prst="rect">
            <a:avLst/>
          </a:prstGeom>
          <a:noFill/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AA45-1050-4A29-8013-90845DAE7AC9}" type="slidenum">
              <a:rPr lang="en-US" altLang="zh-CN" smtClean="0"/>
              <a:pPr/>
              <a:t>18</a:t>
            </a:fld>
            <a:endParaRPr lang="en-US" altLang="zh-CN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544473"/>
            <a:ext cx="8229600" cy="5872202"/>
          </a:xfrm>
        </p:spPr>
        <p:txBody>
          <a:bodyPr/>
          <a:lstStyle/>
          <a:p>
            <a:pPr algn="ctr">
              <a:lnSpc>
                <a:spcPct val="105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kumimoji="1" lang="zh-CN" altLang="en-US" sz="4000" b="1" dirty="0">
                <a:latin typeface="华文新魏" pitchFamily="2" charset="-122"/>
                <a:ea typeface="华文新魏" pitchFamily="2" charset="-122"/>
              </a:rPr>
              <a:t>算法分析</a:t>
            </a:r>
          </a:p>
          <a:p>
            <a:pPr>
              <a:lnSpc>
                <a:spcPct val="105000"/>
              </a:lnSpc>
              <a:spcBef>
                <a:spcPct val="15000"/>
              </a:spcBef>
              <a:buClr>
                <a:schemeClr val="tx1"/>
              </a:buClr>
              <a:buSzPct val="50000"/>
            </a:pPr>
            <a:r>
              <a:rPr lang="zh-CN" altLang="en-US" b="1" dirty="0">
                <a:latin typeface="Times New Roman" pitchFamily="18" charset="0"/>
                <a:ea typeface="仿宋_GB2312" pitchFamily="49" charset="-122"/>
              </a:rPr>
              <a:t>“正序”序列，只需要</a:t>
            </a:r>
            <a:r>
              <a:rPr lang="en-US" altLang="zh-CN" b="1" dirty="0">
                <a:latin typeface="Times New Roman" pitchFamily="18" charset="0"/>
                <a:ea typeface="仿宋_GB2312" pitchFamily="49" charset="-122"/>
              </a:rPr>
              <a:t>n-1</a:t>
            </a:r>
            <a:r>
              <a:rPr lang="zh-CN" altLang="en-US" b="1" dirty="0">
                <a:latin typeface="Times New Roman" pitchFamily="18" charset="0"/>
                <a:ea typeface="仿宋_GB2312" pitchFamily="49" charset="-122"/>
              </a:rPr>
              <a:t>次比较。</a:t>
            </a:r>
            <a:endParaRPr lang="en-US" altLang="zh-CN" b="1" dirty="0">
              <a:latin typeface="Times New Roman" pitchFamily="18" charset="0"/>
              <a:ea typeface="仿宋_GB2312" pitchFamily="49" charset="-122"/>
            </a:endParaRPr>
          </a:p>
          <a:p>
            <a:pPr>
              <a:lnSpc>
                <a:spcPct val="105000"/>
              </a:lnSpc>
              <a:spcBef>
                <a:spcPct val="15000"/>
              </a:spcBef>
              <a:buClr>
                <a:schemeClr val="tx1"/>
              </a:buClr>
              <a:buSzPct val="50000"/>
            </a:pPr>
            <a:r>
              <a:rPr lang="zh-CN" altLang="en-US" b="1" dirty="0">
                <a:latin typeface="Times New Roman" pitchFamily="18" charset="0"/>
                <a:ea typeface="仿宋_GB2312" pitchFamily="49" charset="-122"/>
              </a:rPr>
              <a:t>“逆序”序列，需要</a:t>
            </a:r>
            <a:r>
              <a:rPr lang="en-US" altLang="zh-CN" b="1" dirty="0">
                <a:latin typeface="Times New Roman" pitchFamily="18" charset="0"/>
                <a:ea typeface="仿宋_GB2312" pitchFamily="49" charset="-122"/>
              </a:rPr>
              <a:t>n-1</a:t>
            </a:r>
            <a:r>
              <a:rPr lang="zh-CN" altLang="en-US" b="1" dirty="0">
                <a:latin typeface="Times New Roman" pitchFamily="18" charset="0"/>
                <a:ea typeface="仿宋_GB2312" pitchFamily="49" charset="-122"/>
              </a:rPr>
              <a:t>趟排序，需进行</a:t>
            </a:r>
            <a:br>
              <a:rPr lang="en-US" altLang="zh-CN" b="1" dirty="0">
                <a:latin typeface="Times New Roman" pitchFamily="18" charset="0"/>
                <a:ea typeface="仿宋_GB2312" pitchFamily="49" charset="-122"/>
              </a:rPr>
            </a:br>
            <a:br>
              <a:rPr lang="en-US" altLang="zh-CN" b="1" dirty="0">
                <a:latin typeface="Times New Roman" pitchFamily="18" charset="0"/>
                <a:ea typeface="仿宋_GB2312" pitchFamily="49" charset="-122"/>
              </a:rPr>
            </a:br>
            <a:br>
              <a:rPr lang="en-US" altLang="zh-CN" b="1" dirty="0">
                <a:latin typeface="Times New Roman" pitchFamily="18" charset="0"/>
                <a:ea typeface="仿宋_GB2312" pitchFamily="49" charset="-122"/>
              </a:rPr>
            </a:br>
            <a:br>
              <a:rPr lang="en-US" altLang="zh-CN" b="1" dirty="0">
                <a:latin typeface="Times New Roman" pitchFamily="18" charset="0"/>
                <a:ea typeface="仿宋_GB2312" pitchFamily="49" charset="-122"/>
              </a:rPr>
            </a:br>
            <a:r>
              <a:rPr lang="zh-CN" altLang="en-US" b="1" dirty="0">
                <a:latin typeface="Times New Roman" pitchFamily="18" charset="0"/>
                <a:ea typeface="仿宋_GB2312" pitchFamily="49" charset="-122"/>
              </a:rPr>
              <a:t>次比较和等数量级的记录移动（</a:t>
            </a:r>
            <a:r>
              <a:rPr lang="en-US" altLang="zh-CN" b="1" dirty="0">
                <a:latin typeface="Times New Roman" pitchFamily="18" charset="0"/>
                <a:ea typeface="仿宋_GB2312" pitchFamily="49" charset="-122"/>
              </a:rPr>
              <a:t>3</a:t>
            </a:r>
            <a:r>
              <a:rPr lang="zh-CN" altLang="en-US" b="1" dirty="0">
                <a:latin typeface="Times New Roman" pitchFamily="18" charset="0"/>
                <a:ea typeface="仿宋_GB2312" pitchFamily="49" charset="-122"/>
              </a:rPr>
              <a:t>倍），总的时间复杂度为</a:t>
            </a:r>
            <a:r>
              <a:rPr lang="en-US" altLang="zh-CN" b="1" dirty="0">
                <a:latin typeface="Times New Roman" pitchFamily="18" charset="0"/>
                <a:ea typeface="仿宋_GB2312" pitchFamily="49" charset="-122"/>
              </a:rPr>
              <a:t>O(n</a:t>
            </a:r>
            <a:r>
              <a:rPr lang="en-US" altLang="zh-CN" b="1" baseline="30000" dirty="0">
                <a:latin typeface="Times New Roman" pitchFamily="18" charset="0"/>
                <a:ea typeface="仿宋_GB2312" pitchFamily="49" charset="-122"/>
              </a:rPr>
              <a:t>2</a:t>
            </a:r>
            <a:r>
              <a:rPr lang="en-US" altLang="zh-CN" b="1" dirty="0">
                <a:latin typeface="Times New Roman" pitchFamily="18" charset="0"/>
                <a:ea typeface="仿宋_GB2312" pitchFamily="49" charset="-122"/>
              </a:rPr>
              <a:t>)</a:t>
            </a:r>
            <a:r>
              <a:rPr lang="zh-CN" altLang="en-US" b="1" dirty="0">
                <a:latin typeface="Times New Roman" pitchFamily="18" charset="0"/>
                <a:ea typeface="仿宋_GB2312" pitchFamily="49" charset="-122"/>
              </a:rPr>
              <a:t>。</a:t>
            </a:r>
            <a:endParaRPr lang="en-US" altLang="zh-CN" b="1" dirty="0">
              <a:latin typeface="Times New Roman" pitchFamily="18" charset="0"/>
              <a:ea typeface="仿宋_GB2312" pitchFamily="49" charset="-122"/>
            </a:endParaRPr>
          </a:p>
          <a:p>
            <a:pPr>
              <a:lnSpc>
                <a:spcPct val="105000"/>
              </a:lnSpc>
              <a:spcBef>
                <a:spcPct val="15000"/>
              </a:spcBef>
              <a:buClr>
                <a:schemeClr val="tx1"/>
              </a:buClr>
              <a:buSzPct val="50000"/>
            </a:pPr>
            <a:r>
              <a:rPr lang="zh-CN" altLang="en-US" b="1" dirty="0">
                <a:ea typeface="仿宋_GB2312" pitchFamily="49" charset="-122"/>
              </a:rPr>
              <a:t>起泡排序需要一个附加元素以实现元素值的对换。起泡排序是一个稳定的排序方法。</a:t>
            </a:r>
          </a:p>
          <a:p>
            <a:pPr>
              <a:lnSpc>
                <a:spcPct val="105000"/>
              </a:lnSpc>
              <a:spcBef>
                <a:spcPct val="15000"/>
              </a:spcBef>
              <a:buClr>
                <a:schemeClr val="tx1"/>
              </a:buClr>
              <a:buSzPct val="50000"/>
            </a:pPr>
            <a:endParaRPr lang="en-US" altLang="zh-CN" b="1" dirty="0">
              <a:latin typeface="Times New Roman" pitchFamily="18" charset="0"/>
              <a:ea typeface="仿宋_GB2312" pitchFamily="49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对象 4"/>
              <p:cNvSpPr txBox="1"/>
              <p:nvPr/>
            </p:nvSpPr>
            <p:spPr bwMode="auto">
              <a:xfrm>
                <a:off x="2915816" y="2388007"/>
                <a:ext cx="3584575" cy="10953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zh-CN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zh-CN" alt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zh-CN" alt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  <m:sup>
                          <m:r>
                            <a:rPr lang="zh-CN" alt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  <m:e>
                          <m:r>
                            <a:rPr lang="zh-CN" alt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zh-CN" alt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CN" alt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zh-CN" alt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zh-CN" alt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zh-CN" alt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zh-CN" alt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zh-CN" alt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)/</m:t>
                      </m:r>
                      <m:r>
                        <a:rPr lang="zh-CN" alt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zh-CN" alt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对象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5816" y="2388007"/>
                <a:ext cx="3584575" cy="10953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AA45-1050-4A29-8013-90845DAE7AC9}" type="slidenum">
              <a:rPr lang="en-US" altLang="zh-CN" smtClean="0"/>
              <a:pPr/>
              <a:t>19</a:t>
            </a:fld>
            <a:endParaRPr lang="en-US" altLang="zh-CN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>
            <a:extLst>
              <a:ext uri="{FF2B5EF4-FFF2-40B4-BE49-F238E27FC236}">
                <a16:creationId xmlns:a16="http://schemas.microsoft.com/office/drawing/2014/main" id="{272ADA8F-E4EF-4CD4-B869-3EAADC8B0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本章主要内容</a:t>
            </a:r>
          </a:p>
        </p:txBody>
      </p:sp>
      <p:sp>
        <p:nvSpPr>
          <p:cNvPr id="5123" name="内容占位符 2">
            <a:extLst>
              <a:ext uri="{FF2B5EF4-FFF2-40B4-BE49-F238E27FC236}">
                <a16:creationId xmlns:a16="http://schemas.microsoft.com/office/drawing/2014/main" id="{67C4CDC7-FFE5-420C-A8EE-2C272BA25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排序的概念</a:t>
            </a:r>
            <a:endParaRPr lang="en-US" altLang="zh-CN"/>
          </a:p>
          <a:p>
            <a:r>
              <a:rPr lang="zh-CN" altLang="en-US"/>
              <a:t>插入排序</a:t>
            </a:r>
            <a:endParaRPr lang="en-US" altLang="zh-CN"/>
          </a:p>
          <a:p>
            <a:pPr lvl="1"/>
            <a:r>
              <a:rPr lang="zh-CN" altLang="en-US"/>
              <a:t>顺序插入排序</a:t>
            </a:r>
            <a:endParaRPr lang="en-US" altLang="zh-CN"/>
          </a:p>
          <a:p>
            <a:pPr lvl="1"/>
            <a:r>
              <a:rPr lang="zh-CN" altLang="en-US"/>
              <a:t>折半插入排序</a:t>
            </a:r>
            <a:endParaRPr lang="en-US" altLang="zh-CN"/>
          </a:p>
          <a:p>
            <a:pPr lvl="1"/>
            <a:r>
              <a:rPr lang="zh-CN" altLang="en-US"/>
              <a:t>希尔排序</a:t>
            </a:r>
            <a:endParaRPr lang="en-US" altLang="zh-CN"/>
          </a:p>
          <a:p>
            <a:r>
              <a:rPr lang="zh-CN" altLang="en-US"/>
              <a:t>快速排序</a:t>
            </a:r>
            <a:endParaRPr lang="en-US" altLang="zh-CN"/>
          </a:p>
          <a:p>
            <a:r>
              <a:rPr lang="zh-CN" altLang="en-US"/>
              <a:t>选择排序</a:t>
            </a:r>
            <a:endParaRPr lang="en-US" altLang="zh-CN"/>
          </a:p>
          <a:p>
            <a:r>
              <a:rPr lang="zh-CN" altLang="en-US"/>
              <a:t>归并排序</a:t>
            </a:r>
            <a:endParaRPr lang="en-US" altLang="zh-CN"/>
          </a:p>
          <a:p>
            <a:r>
              <a:rPr lang="zh-CN" altLang="en-US"/>
              <a:t>分配排序</a:t>
            </a:r>
            <a:endParaRPr lang="en-US" altLang="zh-CN"/>
          </a:p>
          <a:p>
            <a:r>
              <a:rPr lang="zh-CN" altLang="en-US"/>
              <a:t>内部排序算法分析</a:t>
            </a:r>
            <a:endParaRPr lang="en-US" altLang="zh-CN"/>
          </a:p>
        </p:txBody>
      </p:sp>
      <p:sp>
        <p:nvSpPr>
          <p:cNvPr id="5124" name="灯片编号占位符 3">
            <a:extLst>
              <a:ext uri="{FF2B5EF4-FFF2-40B4-BE49-F238E27FC236}">
                <a16:creationId xmlns:a16="http://schemas.microsoft.com/office/drawing/2014/main" id="{12B04DD7-4FE6-47C7-AB88-E2FD5235EC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73B1D9A-7A4A-4444-956E-DF85991662AB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2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>
            <a:extLst>
              <a:ext uri="{FF2B5EF4-FFF2-40B4-BE49-F238E27FC236}">
                <a16:creationId xmlns:a16="http://schemas.microsoft.com/office/drawing/2014/main" id="{D9CE3B34-6288-45BF-8061-39ED39C1B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快速排序</a:t>
            </a:r>
          </a:p>
        </p:txBody>
      </p:sp>
      <p:sp>
        <p:nvSpPr>
          <p:cNvPr id="16387" name="内容占位符 2">
            <a:extLst>
              <a:ext uri="{FF2B5EF4-FFF2-40B4-BE49-F238E27FC236}">
                <a16:creationId xmlns:a16="http://schemas.microsoft.com/office/drawing/2014/main" id="{2DA91AB6-5AD8-4A7B-84AC-C75C33CE7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基本思想</a:t>
            </a:r>
            <a:endParaRPr lang="en-US" altLang="zh-CN" dirty="0"/>
          </a:p>
          <a:p>
            <a:pPr lvl="1"/>
            <a:r>
              <a:rPr lang="en-US" altLang="zh-CN" dirty="0"/>
              <a:t>Partition</a:t>
            </a:r>
            <a:r>
              <a:rPr lang="zh-CN" altLang="en-US" dirty="0"/>
              <a:t>：任取一元素</a:t>
            </a:r>
            <a:r>
              <a:rPr lang="en-US" altLang="zh-CN" dirty="0"/>
              <a:t>x</a:t>
            </a:r>
            <a:r>
              <a:rPr lang="zh-CN" altLang="en-US" dirty="0"/>
              <a:t>为基准</a:t>
            </a:r>
            <a:r>
              <a:rPr lang="en-US" altLang="zh-CN" dirty="0"/>
              <a:t>(</a:t>
            </a:r>
            <a:r>
              <a:rPr lang="zh-CN" altLang="en-US" dirty="0"/>
              <a:t>如选第</a:t>
            </a:r>
            <a:r>
              <a:rPr lang="en-US" altLang="zh-CN" dirty="0"/>
              <a:t>1</a:t>
            </a:r>
            <a:r>
              <a:rPr lang="zh-CN" altLang="en-US" dirty="0"/>
              <a:t>个</a:t>
            </a:r>
            <a:r>
              <a:rPr lang="en-US" altLang="zh-CN" dirty="0"/>
              <a:t>)</a:t>
            </a:r>
            <a:r>
              <a:rPr lang="zh-CN" altLang="en-US" dirty="0"/>
              <a:t>，小于</a:t>
            </a:r>
            <a:r>
              <a:rPr lang="en-US" altLang="zh-CN" dirty="0"/>
              <a:t>x</a:t>
            </a:r>
            <a:r>
              <a:rPr lang="zh-CN" altLang="en-US" dirty="0"/>
              <a:t>的元素放在</a:t>
            </a:r>
            <a:r>
              <a:rPr lang="en-US" altLang="zh-CN" dirty="0"/>
              <a:t>x</a:t>
            </a:r>
            <a:r>
              <a:rPr lang="zh-CN" altLang="en-US" dirty="0"/>
              <a:t>左边，大于等于</a:t>
            </a:r>
            <a:r>
              <a:rPr lang="en-US" altLang="zh-CN" dirty="0"/>
              <a:t>x</a:t>
            </a:r>
            <a:r>
              <a:rPr lang="zh-CN" altLang="en-US" dirty="0"/>
              <a:t>的元素放在</a:t>
            </a:r>
            <a:r>
              <a:rPr lang="en-US" altLang="zh-CN" dirty="0"/>
              <a:t>x</a:t>
            </a:r>
            <a:r>
              <a:rPr lang="zh-CN" altLang="en-US" dirty="0"/>
              <a:t>右边</a:t>
            </a:r>
            <a:endParaRPr lang="en-US" altLang="zh-CN" dirty="0"/>
          </a:p>
          <a:p>
            <a:pPr lvl="1"/>
            <a:r>
              <a:rPr lang="zh-CN" altLang="en-US" dirty="0"/>
              <a:t>对左、右部分递归执行上一步骤直至只有一个元素</a:t>
            </a:r>
          </a:p>
        </p:txBody>
      </p:sp>
      <p:sp>
        <p:nvSpPr>
          <p:cNvPr id="16388" name="灯片编号占位符 3">
            <a:extLst>
              <a:ext uri="{FF2B5EF4-FFF2-40B4-BE49-F238E27FC236}">
                <a16:creationId xmlns:a16="http://schemas.microsoft.com/office/drawing/2014/main" id="{0E0B1239-C597-4AB0-B288-E1B087FF26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CE592DB-CD44-4BCA-97C9-C7D36453A82C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20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pSp>
        <p:nvGrpSpPr>
          <p:cNvPr id="16389" name="组合 5">
            <a:extLst>
              <a:ext uri="{FF2B5EF4-FFF2-40B4-BE49-F238E27FC236}">
                <a16:creationId xmlns:a16="http://schemas.microsoft.com/office/drawing/2014/main" id="{669027B2-2D3A-4F97-A7BB-E70E903B235B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3527425"/>
            <a:ext cx="2811463" cy="369888"/>
            <a:chOff x="1579620" y="2925426"/>
            <a:chExt cx="2812360" cy="369332"/>
          </a:xfrm>
        </p:grpSpPr>
        <p:sp>
          <p:nvSpPr>
            <p:cNvPr id="16433" name="TextBox 7">
              <a:extLst>
                <a:ext uri="{FF2B5EF4-FFF2-40B4-BE49-F238E27FC236}">
                  <a16:creationId xmlns:a16="http://schemas.microsoft.com/office/drawing/2014/main" id="{7F4065CF-ADD9-4419-8A92-ED8CEAF8EE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6434" name="TextBox 8">
              <a:extLst>
                <a:ext uri="{FF2B5EF4-FFF2-40B4-BE49-F238E27FC236}">
                  <a16:creationId xmlns:a16="http://schemas.microsoft.com/office/drawing/2014/main" id="{2E70D1C0-2848-4A8C-8156-84F6583ED4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7672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6435" name="TextBox 9">
              <a:extLst>
                <a:ext uri="{FF2B5EF4-FFF2-40B4-BE49-F238E27FC236}">
                  <a16:creationId xmlns:a16="http://schemas.microsoft.com/office/drawing/2014/main" id="{C61C5327-594A-4B7A-920D-D11C3E8033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7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6436" name="TextBox 10">
              <a:extLst>
                <a:ext uri="{FF2B5EF4-FFF2-40B4-BE49-F238E27FC236}">
                  <a16:creationId xmlns:a16="http://schemas.microsoft.com/office/drawing/2014/main" id="{DB15559D-450C-48FC-AED9-68F3A33D94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6437" name="TextBox 11">
              <a:extLst>
                <a:ext uri="{FF2B5EF4-FFF2-40B4-BE49-F238E27FC236}">
                  <a16:creationId xmlns:a16="http://schemas.microsoft.com/office/drawing/2014/main" id="{2318588F-D8A7-49D8-AD9A-5E005055B0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6438" name="TextBox 12">
              <a:extLst>
                <a:ext uri="{FF2B5EF4-FFF2-40B4-BE49-F238E27FC236}">
                  <a16:creationId xmlns:a16="http://schemas.microsoft.com/office/drawing/2014/main" id="{6E4BF326-D5C2-45DF-A16A-C9306F98BF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16390" name="TextBox 6">
            <a:extLst>
              <a:ext uri="{FF2B5EF4-FFF2-40B4-BE49-F238E27FC236}">
                <a16:creationId xmlns:a16="http://schemas.microsoft.com/office/drawing/2014/main" id="{1F6C3911-96FF-430D-B313-05FE65291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75" y="3527425"/>
            <a:ext cx="649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初始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5C92BC-4E45-4CE3-AFED-155D65295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8" y="3922713"/>
            <a:ext cx="777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第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1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层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458FAD4-4F06-42A8-B8B0-74A98B4EA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8" y="4329113"/>
            <a:ext cx="777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第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层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5F11987-58B5-4401-8B64-EE1E8C9C3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8" y="4727575"/>
            <a:ext cx="777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第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3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层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F3FE0B4-DD71-433D-9402-11CCCFD22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3924300"/>
            <a:ext cx="1371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选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21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为基准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A3A3DC-699B-414F-BC7F-FE7DC9727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4329113"/>
            <a:ext cx="311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左部选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08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，右部选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25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*为基准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97C11B-6FBE-4EC3-BBF1-5E2041D1E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4725988"/>
            <a:ext cx="302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左部选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16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，右部选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25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为基准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A3F1891-2242-42FE-AA9B-0B45F65BCE3E}"/>
              </a:ext>
            </a:extLst>
          </p:cNvPr>
          <p:cNvSpPr txBox="1"/>
          <p:nvPr/>
        </p:nvSpPr>
        <p:spPr bwMode="auto">
          <a:xfrm>
            <a:off x="1584325" y="4329113"/>
            <a:ext cx="468313" cy="3698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none"/>
          <a:lstStyle/>
          <a:p>
            <a:pPr algn="ctr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latin typeface="Arial" charset="0"/>
              <a:ea typeface="黑体" pitchFamily="49" charset="-122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AD743BC-5765-464A-B7DC-C1B2411D2643}"/>
              </a:ext>
            </a:extLst>
          </p:cNvPr>
          <p:cNvSpPr txBox="1"/>
          <p:nvPr/>
        </p:nvSpPr>
        <p:spPr bwMode="auto">
          <a:xfrm>
            <a:off x="2987675" y="4329113"/>
            <a:ext cx="468313" cy="3698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none"/>
          <a:lstStyle/>
          <a:p>
            <a:pPr algn="ctr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latin typeface="Arial" charset="0"/>
              <a:ea typeface="黑体" pitchFamily="49" charset="-122"/>
            </a:endParaRPr>
          </a:p>
        </p:txBody>
      </p:sp>
      <p:grpSp>
        <p:nvGrpSpPr>
          <p:cNvPr id="3" name="组合 21">
            <a:extLst>
              <a:ext uri="{FF2B5EF4-FFF2-40B4-BE49-F238E27FC236}">
                <a16:creationId xmlns:a16="http://schemas.microsoft.com/office/drawing/2014/main" id="{8F60DAB7-477F-4602-891D-2BB31A235A1B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4329113"/>
            <a:ext cx="2811463" cy="369887"/>
            <a:chOff x="1579620" y="2925426"/>
            <a:chExt cx="2812360" cy="369332"/>
          </a:xfrm>
        </p:grpSpPr>
        <p:sp>
          <p:nvSpPr>
            <p:cNvPr id="16427" name="TextBox 22">
              <a:extLst>
                <a:ext uri="{FF2B5EF4-FFF2-40B4-BE49-F238E27FC236}">
                  <a16:creationId xmlns:a16="http://schemas.microsoft.com/office/drawing/2014/main" id="{DB95ED64-E245-4DBC-B2D2-7EA4B8EA56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46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6428" name="TextBox 23">
              <a:extLst>
                <a:ext uri="{FF2B5EF4-FFF2-40B4-BE49-F238E27FC236}">
                  <a16:creationId xmlns:a16="http://schemas.microsoft.com/office/drawing/2014/main" id="{0B977731-C333-4267-A13C-7660056A02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7672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0A0360F-E247-417C-9510-1F9F6D6C5628}"/>
                </a:ext>
              </a:extLst>
            </p:cNvPr>
            <p:cNvSpPr txBox="1"/>
            <p:nvPr/>
          </p:nvSpPr>
          <p:spPr>
            <a:xfrm>
              <a:off x="2514956" y="2925426"/>
              <a:ext cx="468461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21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6430" name="TextBox 26">
              <a:extLst>
                <a:ext uri="{FF2B5EF4-FFF2-40B4-BE49-F238E27FC236}">
                  <a16:creationId xmlns:a16="http://schemas.microsoft.com/office/drawing/2014/main" id="{052E6922-182C-4269-BF95-321CE33F2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6431" name="TextBox 27">
              <a:extLst>
                <a:ext uri="{FF2B5EF4-FFF2-40B4-BE49-F238E27FC236}">
                  <a16:creationId xmlns:a16="http://schemas.microsoft.com/office/drawing/2014/main" id="{DAC58155-BA70-4F69-9A07-EB6EC04381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6432" name="TextBox 25">
              <a:extLst>
                <a:ext uri="{FF2B5EF4-FFF2-40B4-BE49-F238E27FC236}">
                  <a16:creationId xmlns:a16="http://schemas.microsoft.com/office/drawing/2014/main" id="{A5A356E6-BF43-4CAD-ACB2-BEF24B9643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8182" y="2925426"/>
              <a:ext cx="468461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2222B5D2-7AC9-4EF6-A555-B553876CEFC0}"/>
              </a:ext>
            </a:extLst>
          </p:cNvPr>
          <p:cNvSpPr txBox="1"/>
          <p:nvPr/>
        </p:nvSpPr>
        <p:spPr bwMode="auto">
          <a:xfrm>
            <a:off x="2052638" y="4725988"/>
            <a:ext cx="468312" cy="3698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none"/>
          <a:lstStyle/>
          <a:p>
            <a:pPr algn="ctr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latin typeface="Arial" charset="0"/>
              <a:ea typeface="黑体" pitchFamily="49" charset="-122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991233D-83F1-4C7B-9216-EE8CF61CE70C}"/>
              </a:ext>
            </a:extLst>
          </p:cNvPr>
          <p:cNvSpPr txBox="1"/>
          <p:nvPr/>
        </p:nvSpPr>
        <p:spPr bwMode="auto">
          <a:xfrm>
            <a:off x="3455988" y="4725988"/>
            <a:ext cx="468312" cy="3698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none"/>
          <a:lstStyle/>
          <a:p>
            <a:pPr algn="ctr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latin typeface="Arial" charset="0"/>
              <a:ea typeface="黑体" pitchFamily="49" charset="-122"/>
            </a:endParaRPr>
          </a:p>
        </p:txBody>
      </p:sp>
      <p:grpSp>
        <p:nvGrpSpPr>
          <p:cNvPr id="4" name="组合 29">
            <a:extLst>
              <a:ext uri="{FF2B5EF4-FFF2-40B4-BE49-F238E27FC236}">
                <a16:creationId xmlns:a16="http://schemas.microsoft.com/office/drawing/2014/main" id="{D2FE0485-2AA8-4469-A6D2-DDAFBCF49F1E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4725988"/>
            <a:ext cx="2811463" cy="369887"/>
            <a:chOff x="1579620" y="2925426"/>
            <a:chExt cx="2812360" cy="36933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F97FFE5-ADF6-4BD7-AEFD-3A7A1F42B73B}"/>
                </a:ext>
              </a:extLst>
            </p:cNvPr>
            <p:cNvSpPr txBox="1"/>
            <p:nvPr/>
          </p:nvSpPr>
          <p:spPr>
            <a:xfrm>
              <a:off x="1579620" y="2925426"/>
              <a:ext cx="468462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08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6422" name="TextBox 31">
              <a:extLst>
                <a:ext uri="{FF2B5EF4-FFF2-40B4-BE49-F238E27FC236}">
                  <a16:creationId xmlns:a16="http://schemas.microsoft.com/office/drawing/2014/main" id="{E74459AA-5125-4524-82FE-7732FAFE80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8082" y="2925426"/>
              <a:ext cx="466874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CB56BA2-6A3E-4361-8D0A-1B7AAAF63E71}"/>
                </a:ext>
              </a:extLst>
            </p:cNvPr>
            <p:cNvSpPr txBox="1"/>
            <p:nvPr/>
          </p:nvSpPr>
          <p:spPr>
            <a:xfrm>
              <a:off x="2514956" y="2925426"/>
              <a:ext cx="468461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21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159FC10-2065-4627-905F-4C457ECE0D8E}"/>
                </a:ext>
              </a:extLst>
            </p:cNvPr>
            <p:cNvSpPr txBox="1"/>
            <p:nvPr/>
          </p:nvSpPr>
          <p:spPr>
            <a:xfrm>
              <a:off x="2988182" y="2925426"/>
              <a:ext cx="468461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r>
                <a:rPr lang="en-US" altLang="zh-CN" b="1" dirty="0">
                  <a:solidFill>
                    <a:srgbClr val="C00000"/>
                  </a:solidFill>
                  <a:latin typeface="Arial" charset="0"/>
                  <a:ea typeface="黑体" pitchFamily="49" charset="-122"/>
                </a:rPr>
                <a:t>*</a:t>
              </a:r>
              <a:endParaRPr lang="zh-CN" altLang="en-US" b="1" dirty="0">
                <a:solidFill>
                  <a:srgbClr val="C00000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6425" name="TextBox 34">
              <a:extLst>
                <a:ext uri="{FF2B5EF4-FFF2-40B4-BE49-F238E27FC236}">
                  <a16:creationId xmlns:a16="http://schemas.microsoft.com/office/drawing/2014/main" id="{B0AD8959-A4B6-4A89-B6AD-FA066FAE71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644" y="2925426"/>
              <a:ext cx="466874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6426" name="TextBox 35">
              <a:extLst>
                <a:ext uri="{FF2B5EF4-FFF2-40B4-BE49-F238E27FC236}">
                  <a16:creationId xmlns:a16="http://schemas.microsoft.com/office/drawing/2014/main" id="{220DA88F-9760-4906-B340-DE14FB6ED8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FD4B2B8C-3F58-408A-829D-78444E533A05}"/>
              </a:ext>
            </a:extLst>
          </p:cNvPr>
          <p:cNvSpPr txBox="1"/>
          <p:nvPr/>
        </p:nvSpPr>
        <p:spPr bwMode="auto">
          <a:xfrm>
            <a:off x="2519363" y="3922713"/>
            <a:ext cx="468312" cy="3698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none"/>
          <a:lstStyle/>
          <a:p>
            <a:pPr algn="ctr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latin typeface="Arial" charset="0"/>
              <a:ea typeface="黑体" pitchFamily="49" charset="-122"/>
            </a:endParaRPr>
          </a:p>
        </p:txBody>
      </p:sp>
      <p:grpSp>
        <p:nvGrpSpPr>
          <p:cNvPr id="5" name="组合 13">
            <a:extLst>
              <a:ext uri="{FF2B5EF4-FFF2-40B4-BE49-F238E27FC236}">
                <a16:creationId xmlns:a16="http://schemas.microsoft.com/office/drawing/2014/main" id="{D0F478B0-6069-4ECB-A241-75B1DED0C82C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3924300"/>
            <a:ext cx="2811463" cy="368300"/>
            <a:chOff x="1579620" y="2925426"/>
            <a:chExt cx="2812360" cy="369332"/>
          </a:xfrm>
        </p:grpSpPr>
        <p:sp>
          <p:nvSpPr>
            <p:cNvPr id="16415" name="TextBox 14">
              <a:extLst>
                <a:ext uri="{FF2B5EF4-FFF2-40B4-BE49-F238E27FC236}">
                  <a16:creationId xmlns:a16="http://schemas.microsoft.com/office/drawing/2014/main" id="{F822E458-D8B0-4EB3-8EF4-98D8A0D1BB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6416" name="TextBox 15">
              <a:extLst>
                <a:ext uri="{FF2B5EF4-FFF2-40B4-BE49-F238E27FC236}">
                  <a16:creationId xmlns:a16="http://schemas.microsoft.com/office/drawing/2014/main" id="{5E7EDC8D-88D6-4D5B-9B96-64B9F119DF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7672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6417" name="TextBox 16">
              <a:extLst>
                <a:ext uri="{FF2B5EF4-FFF2-40B4-BE49-F238E27FC236}">
                  <a16:creationId xmlns:a16="http://schemas.microsoft.com/office/drawing/2014/main" id="{5CFB77D9-9C47-4889-B23C-C5614C899F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4956" y="2925426"/>
              <a:ext cx="468461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6418" name="TextBox 17">
              <a:extLst>
                <a:ext uri="{FF2B5EF4-FFF2-40B4-BE49-F238E27FC236}">
                  <a16:creationId xmlns:a16="http://schemas.microsoft.com/office/drawing/2014/main" id="{EB2553C6-D57B-48A8-BD97-29EA79F4E9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6419" name="TextBox 18">
              <a:extLst>
                <a:ext uri="{FF2B5EF4-FFF2-40B4-BE49-F238E27FC236}">
                  <a16:creationId xmlns:a16="http://schemas.microsoft.com/office/drawing/2014/main" id="{1313188E-7EE6-44EB-94CF-742409BF1F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6420" name="TextBox 19">
              <a:extLst>
                <a:ext uri="{FF2B5EF4-FFF2-40B4-BE49-F238E27FC236}">
                  <a16:creationId xmlns:a16="http://schemas.microsoft.com/office/drawing/2014/main" id="{01E8DE84-5E73-43DC-9EC1-EC5CE2E159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3971C6CC-38A9-461A-91BC-16C74FC12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121275"/>
            <a:ext cx="777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第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4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层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3550BDB-F29B-40BA-A5D3-85978BC5F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5121275"/>
            <a:ext cx="1835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右部选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49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为基准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95D6FF-E7C9-4A4D-B9AC-D0ED9EE9E7D8}"/>
              </a:ext>
            </a:extLst>
          </p:cNvPr>
          <p:cNvSpPr txBox="1"/>
          <p:nvPr/>
        </p:nvSpPr>
        <p:spPr bwMode="auto">
          <a:xfrm>
            <a:off x="3924300" y="5121275"/>
            <a:ext cx="468313" cy="3698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none"/>
          <a:lstStyle/>
          <a:p>
            <a:pPr algn="ctr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latin typeface="Arial" charset="0"/>
              <a:ea typeface="黑体" pitchFamily="49" charset="-122"/>
            </a:endParaRPr>
          </a:p>
        </p:txBody>
      </p:sp>
      <p:grpSp>
        <p:nvGrpSpPr>
          <p:cNvPr id="6" name="组合 50">
            <a:extLst>
              <a:ext uri="{FF2B5EF4-FFF2-40B4-BE49-F238E27FC236}">
                <a16:creationId xmlns:a16="http://schemas.microsoft.com/office/drawing/2014/main" id="{55E8ABEA-65F3-4969-A9A0-258DC16E461E}"/>
              </a:ext>
            </a:extLst>
          </p:cNvPr>
          <p:cNvGrpSpPr>
            <a:grpSpLocks/>
          </p:cNvGrpSpPr>
          <p:nvPr/>
        </p:nvGrpSpPr>
        <p:grpSpPr bwMode="auto">
          <a:xfrm>
            <a:off x="1581150" y="5121275"/>
            <a:ext cx="2811463" cy="369888"/>
            <a:chOff x="1579620" y="2925426"/>
            <a:chExt cx="2812360" cy="36933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718F81E-741E-4EF9-B8EE-6B6C62E4EF3F}"/>
                </a:ext>
              </a:extLst>
            </p:cNvPr>
            <p:cNvSpPr txBox="1"/>
            <p:nvPr/>
          </p:nvSpPr>
          <p:spPr>
            <a:xfrm>
              <a:off x="1579620" y="2925426"/>
              <a:ext cx="468462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08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5D07CE6-E5CE-4C1A-8966-D9837CAFA413}"/>
                </a:ext>
              </a:extLst>
            </p:cNvPr>
            <p:cNvSpPr txBox="1"/>
            <p:nvPr/>
          </p:nvSpPr>
          <p:spPr>
            <a:xfrm>
              <a:off x="2048082" y="2925426"/>
              <a:ext cx="466874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16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7ABEAE6-53FA-471A-BC01-088B3C11FA54}"/>
                </a:ext>
              </a:extLst>
            </p:cNvPr>
            <p:cNvSpPr txBox="1"/>
            <p:nvPr/>
          </p:nvSpPr>
          <p:spPr>
            <a:xfrm>
              <a:off x="2514956" y="2925426"/>
              <a:ext cx="468461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21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0EB342C-53F8-4D0C-B124-86131E8E68DF}"/>
                </a:ext>
              </a:extLst>
            </p:cNvPr>
            <p:cNvSpPr txBox="1"/>
            <p:nvPr/>
          </p:nvSpPr>
          <p:spPr>
            <a:xfrm>
              <a:off x="2988182" y="2925426"/>
              <a:ext cx="468461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r>
                <a:rPr lang="en-US" altLang="zh-CN" b="1" dirty="0">
                  <a:solidFill>
                    <a:srgbClr val="C00000"/>
                  </a:solidFill>
                  <a:latin typeface="Arial" charset="0"/>
                  <a:ea typeface="黑体" pitchFamily="49" charset="-122"/>
                </a:rPr>
                <a:t>*</a:t>
              </a:r>
              <a:endParaRPr lang="zh-CN" altLang="en-US" b="1" dirty="0">
                <a:solidFill>
                  <a:srgbClr val="C00000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BFCBFBA-00C3-45AD-9606-5242A07D95BD}"/>
                </a:ext>
              </a:extLst>
            </p:cNvPr>
            <p:cNvSpPr txBox="1"/>
            <p:nvPr/>
          </p:nvSpPr>
          <p:spPr>
            <a:xfrm>
              <a:off x="3456644" y="2925426"/>
              <a:ext cx="466874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6414" name="TextBox 35">
              <a:extLst>
                <a:ext uri="{FF2B5EF4-FFF2-40B4-BE49-F238E27FC236}">
                  <a16:creationId xmlns:a16="http://schemas.microsoft.com/office/drawing/2014/main" id="{2370F30F-3F67-4923-A5AF-FB4B57C143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050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/>
      <p:bldP spid="37" grpId="0"/>
      <p:bldP spid="38" grpId="0"/>
      <p:bldP spid="39" grpId="0"/>
      <p:bldP spid="40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5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>
            <a:extLst>
              <a:ext uri="{FF2B5EF4-FFF2-40B4-BE49-F238E27FC236}">
                <a16:creationId xmlns:a16="http://schemas.microsoft.com/office/drawing/2014/main" id="{8837672F-A3A1-4603-8DF4-C789C7063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快速排序</a:t>
            </a:r>
          </a:p>
        </p:txBody>
      </p:sp>
      <p:sp>
        <p:nvSpPr>
          <p:cNvPr id="17411" name="内容占位符 2">
            <a:extLst>
              <a:ext uri="{FF2B5EF4-FFF2-40B4-BE49-F238E27FC236}">
                <a16:creationId xmlns:a16="http://schemas.microsoft.com/office/drawing/2014/main" id="{E12E2EF3-E4D1-4115-8E81-E769D377F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Partition(low,high)</a:t>
            </a:r>
          </a:p>
          <a:p>
            <a:pPr lvl="1"/>
            <a:r>
              <a:rPr lang="zh-CN" altLang="en-US"/>
              <a:t>初始时基准坐标</a:t>
            </a:r>
            <a:r>
              <a:rPr lang="en-US" altLang="zh-CN"/>
              <a:t>p = low, x=a[low]=21</a:t>
            </a:r>
          </a:p>
          <a:p>
            <a:pPr lvl="1"/>
            <a:r>
              <a:rPr lang="zh-CN" altLang="en-US"/>
              <a:t>从</a:t>
            </a:r>
            <a:r>
              <a:rPr lang="en-US" altLang="zh-CN"/>
              <a:t>i=low+1</a:t>
            </a:r>
            <a:r>
              <a:rPr lang="zh-CN" altLang="en-US"/>
              <a:t>位置开始判断，比</a:t>
            </a:r>
            <a:r>
              <a:rPr lang="en-US" altLang="zh-CN"/>
              <a:t>x</a:t>
            </a:r>
            <a:r>
              <a:rPr lang="zh-CN" altLang="en-US"/>
              <a:t>小的元素与</a:t>
            </a:r>
            <a:r>
              <a:rPr lang="en-US" altLang="zh-CN"/>
              <a:t>p</a:t>
            </a:r>
            <a:r>
              <a:rPr lang="zh-CN" altLang="en-US"/>
              <a:t>下一个位置交换，</a:t>
            </a:r>
            <a:r>
              <a:rPr lang="en-US" altLang="zh-CN"/>
              <a:t>p</a:t>
            </a:r>
            <a:r>
              <a:rPr lang="zh-CN" altLang="en-US"/>
              <a:t>自加</a:t>
            </a:r>
            <a:r>
              <a:rPr lang="en-US" altLang="zh-CN"/>
              <a:t>1</a:t>
            </a:r>
          </a:p>
          <a:p>
            <a:pPr lvl="1"/>
            <a:r>
              <a:rPr lang="zh-CN" altLang="en-US"/>
              <a:t>循环直至</a:t>
            </a:r>
            <a:r>
              <a:rPr lang="en-US" altLang="zh-CN"/>
              <a:t>i &gt; high</a:t>
            </a:r>
            <a:r>
              <a:rPr lang="zh-CN" altLang="en-US"/>
              <a:t>，最后</a:t>
            </a:r>
            <a:r>
              <a:rPr lang="en-US" altLang="zh-CN"/>
              <a:t>a[low]</a:t>
            </a:r>
            <a:r>
              <a:rPr lang="zh-CN" altLang="en-US"/>
              <a:t>与</a:t>
            </a:r>
            <a:r>
              <a:rPr lang="en-US" altLang="zh-CN"/>
              <a:t>a[p]</a:t>
            </a:r>
            <a:r>
              <a:rPr lang="zh-CN" altLang="en-US"/>
              <a:t>交换</a:t>
            </a:r>
            <a:endParaRPr lang="en-US" altLang="zh-CN"/>
          </a:p>
        </p:txBody>
      </p:sp>
      <p:sp>
        <p:nvSpPr>
          <p:cNvPr id="17412" name="灯片编号占位符 3">
            <a:extLst>
              <a:ext uri="{FF2B5EF4-FFF2-40B4-BE49-F238E27FC236}">
                <a16:creationId xmlns:a16="http://schemas.microsoft.com/office/drawing/2014/main" id="{E3661B71-6EF4-4F56-9A83-8781552E33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0A3AC17-B58A-46EB-9E6E-89A59F222348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21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pSp>
        <p:nvGrpSpPr>
          <p:cNvPr id="2" name="组合 4">
            <a:extLst>
              <a:ext uri="{FF2B5EF4-FFF2-40B4-BE49-F238E27FC236}">
                <a16:creationId xmlns:a16="http://schemas.microsoft.com/office/drawing/2014/main" id="{61225935-543C-4A43-AC6E-5136299FAF4D}"/>
              </a:ext>
            </a:extLst>
          </p:cNvPr>
          <p:cNvGrpSpPr>
            <a:grpSpLocks/>
          </p:cNvGrpSpPr>
          <p:nvPr/>
        </p:nvGrpSpPr>
        <p:grpSpPr bwMode="auto">
          <a:xfrm>
            <a:off x="1368425" y="4338638"/>
            <a:ext cx="292100" cy="595312"/>
            <a:chOff x="1656759" y="3969322"/>
            <a:chExt cx="293670" cy="595546"/>
          </a:xfrm>
        </p:grpSpPr>
        <p:sp>
          <p:nvSpPr>
            <p:cNvPr id="17466" name="TextBox 1">
              <a:extLst>
                <a:ext uri="{FF2B5EF4-FFF2-40B4-BE49-F238E27FC236}">
                  <a16:creationId xmlns:a16="http://schemas.microsoft.com/office/drawing/2014/main" id="{FF30128B-D314-4EB3-9FFF-10F74D45F4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6759" y="4257091"/>
              <a:ext cx="2936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zh-CN" sz="1400" b="1">
                  <a:solidFill>
                    <a:srgbClr val="000099"/>
                  </a:solidFill>
                  <a:ea typeface="黑体" panose="02010609060101010101" pitchFamily="49" charset="-122"/>
                </a:rPr>
                <a:t>p</a:t>
              </a:r>
              <a:endParaRPr lang="zh-CN" altLang="en-US" sz="14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cxnSp>
          <p:nvCxnSpPr>
            <p:cNvPr id="4" name="直接箭头连接符 3">
              <a:extLst>
                <a:ext uri="{FF2B5EF4-FFF2-40B4-BE49-F238E27FC236}">
                  <a16:creationId xmlns:a16="http://schemas.microsoft.com/office/drawing/2014/main" id="{97C403CB-14E6-4FB6-806D-A1805E50FD1B}"/>
                </a:ext>
              </a:extLst>
            </p:cNvPr>
            <p:cNvCxnSpPr/>
            <p:nvPr/>
          </p:nvCxnSpPr>
          <p:spPr bwMode="auto">
            <a:xfrm flipH="1" flipV="1">
              <a:off x="1817959" y="3969322"/>
              <a:ext cx="0" cy="360504"/>
            </a:xfrm>
            <a:prstGeom prst="straightConnector1">
              <a:avLst/>
            </a:prstGeom>
            <a:ln w="25400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Line 111">
            <a:extLst>
              <a:ext uri="{FF2B5EF4-FFF2-40B4-BE49-F238E27FC236}">
                <a16:creationId xmlns:a16="http://schemas.microsoft.com/office/drawing/2014/main" id="{6B1E316A-95A9-4959-B278-1848E6EC9B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7075" y="4446588"/>
            <a:ext cx="1408113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bIns="36000"/>
          <a:lstStyle/>
          <a:p>
            <a:endParaRPr lang="zh-CN" altLang="en-US"/>
          </a:p>
        </p:txBody>
      </p:sp>
      <p:grpSp>
        <p:nvGrpSpPr>
          <p:cNvPr id="3" name="组合 70">
            <a:extLst>
              <a:ext uri="{FF2B5EF4-FFF2-40B4-BE49-F238E27FC236}">
                <a16:creationId xmlns:a16="http://schemas.microsoft.com/office/drawing/2014/main" id="{BB78621D-4A5F-4EFC-BE0A-880457EB1B82}"/>
              </a:ext>
            </a:extLst>
          </p:cNvPr>
          <p:cNvGrpSpPr>
            <a:grpSpLocks/>
          </p:cNvGrpSpPr>
          <p:nvPr/>
        </p:nvGrpSpPr>
        <p:grpSpPr bwMode="auto">
          <a:xfrm>
            <a:off x="6192838" y="4338638"/>
            <a:ext cx="293687" cy="595312"/>
            <a:chOff x="1671173" y="3969322"/>
            <a:chExt cx="293670" cy="595546"/>
          </a:xfrm>
        </p:grpSpPr>
        <p:sp>
          <p:nvSpPr>
            <p:cNvPr id="17464" name="TextBox 71">
              <a:extLst>
                <a:ext uri="{FF2B5EF4-FFF2-40B4-BE49-F238E27FC236}">
                  <a16:creationId xmlns:a16="http://schemas.microsoft.com/office/drawing/2014/main" id="{32D6A1FE-1A2B-439F-A732-21A9F656FD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1173" y="4257091"/>
              <a:ext cx="2936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zh-CN" sz="1400" b="1">
                  <a:solidFill>
                    <a:srgbClr val="000099"/>
                  </a:solidFill>
                  <a:ea typeface="黑体" panose="02010609060101010101" pitchFamily="49" charset="-122"/>
                </a:rPr>
                <a:t>p</a:t>
              </a:r>
              <a:endParaRPr lang="zh-CN" altLang="en-US" sz="14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cxnSp>
          <p:nvCxnSpPr>
            <p:cNvPr id="73" name="直接箭头连接符 72">
              <a:extLst>
                <a:ext uri="{FF2B5EF4-FFF2-40B4-BE49-F238E27FC236}">
                  <a16:creationId xmlns:a16="http://schemas.microsoft.com/office/drawing/2014/main" id="{B05600F5-053C-4A99-94A6-C5A0005EE133}"/>
                </a:ext>
              </a:extLst>
            </p:cNvPr>
            <p:cNvCxnSpPr/>
            <p:nvPr/>
          </p:nvCxnSpPr>
          <p:spPr bwMode="auto">
            <a:xfrm flipH="1" flipV="1">
              <a:off x="1818801" y="3969322"/>
              <a:ext cx="0" cy="360504"/>
            </a:xfrm>
            <a:prstGeom prst="straightConnector1">
              <a:avLst/>
            </a:prstGeom>
            <a:ln w="25400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Line 111">
            <a:extLst>
              <a:ext uri="{FF2B5EF4-FFF2-40B4-BE49-F238E27FC236}">
                <a16:creationId xmlns:a16="http://schemas.microsoft.com/office/drawing/2014/main" id="{E6576E46-3060-4216-A8A5-BD0F2260BA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3513" y="4465638"/>
            <a:ext cx="466725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bIns="36000"/>
          <a:lstStyle/>
          <a:p>
            <a:endParaRPr lang="zh-CN" altLang="en-US"/>
          </a:p>
        </p:txBody>
      </p:sp>
      <p:grpSp>
        <p:nvGrpSpPr>
          <p:cNvPr id="5" name="组合 81">
            <a:extLst>
              <a:ext uri="{FF2B5EF4-FFF2-40B4-BE49-F238E27FC236}">
                <a16:creationId xmlns:a16="http://schemas.microsoft.com/office/drawing/2014/main" id="{537EF17D-CFF4-4B8C-BC4B-78BFBD583C00}"/>
              </a:ext>
            </a:extLst>
          </p:cNvPr>
          <p:cNvGrpSpPr>
            <a:grpSpLocks/>
          </p:cNvGrpSpPr>
          <p:nvPr/>
        </p:nvGrpSpPr>
        <p:grpSpPr bwMode="auto">
          <a:xfrm>
            <a:off x="2232025" y="6002338"/>
            <a:ext cx="293688" cy="595312"/>
            <a:chOff x="1656759" y="3969322"/>
            <a:chExt cx="293670" cy="595546"/>
          </a:xfrm>
        </p:grpSpPr>
        <p:sp>
          <p:nvSpPr>
            <p:cNvPr id="17462" name="TextBox 82">
              <a:extLst>
                <a:ext uri="{FF2B5EF4-FFF2-40B4-BE49-F238E27FC236}">
                  <a16:creationId xmlns:a16="http://schemas.microsoft.com/office/drawing/2014/main" id="{4D9E9855-A9C3-464E-9319-81C0987664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6759" y="4257091"/>
              <a:ext cx="2936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zh-CN" sz="1400" b="1">
                  <a:solidFill>
                    <a:srgbClr val="000099"/>
                  </a:solidFill>
                  <a:ea typeface="黑体" panose="02010609060101010101" pitchFamily="49" charset="-122"/>
                </a:rPr>
                <a:t>p</a:t>
              </a:r>
              <a:endParaRPr lang="zh-CN" altLang="en-US" sz="14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cxnSp>
          <p:nvCxnSpPr>
            <p:cNvPr id="84" name="直接箭头连接符 83">
              <a:extLst>
                <a:ext uri="{FF2B5EF4-FFF2-40B4-BE49-F238E27FC236}">
                  <a16:creationId xmlns:a16="http://schemas.microsoft.com/office/drawing/2014/main" id="{4D0C0C93-BDA7-4987-8E6D-A6A17421C0DD}"/>
                </a:ext>
              </a:extLst>
            </p:cNvPr>
            <p:cNvCxnSpPr/>
            <p:nvPr/>
          </p:nvCxnSpPr>
          <p:spPr bwMode="auto">
            <a:xfrm flipH="1" flipV="1">
              <a:off x="1818674" y="3969322"/>
              <a:ext cx="0" cy="360504"/>
            </a:xfrm>
            <a:prstGeom prst="straightConnector1">
              <a:avLst/>
            </a:prstGeom>
            <a:ln w="25400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Line 111">
            <a:extLst>
              <a:ext uri="{FF2B5EF4-FFF2-40B4-BE49-F238E27FC236}">
                <a16:creationId xmlns:a16="http://schemas.microsoft.com/office/drawing/2014/main" id="{89FD5366-5CE1-41E0-A917-565CD919AB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6102350"/>
            <a:ext cx="468313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bIns="36000"/>
          <a:lstStyle/>
          <a:p>
            <a:endParaRPr lang="zh-CN" altLang="en-US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3BCC5B4-33BA-485D-8A02-0EDEEC815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850" y="4437063"/>
            <a:ext cx="234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400" b="1">
                <a:solidFill>
                  <a:srgbClr val="000099"/>
                </a:solidFill>
                <a:ea typeface="黑体" panose="02010609060101010101" pitchFamily="49" charset="-122"/>
              </a:rPr>
              <a:t>i</a:t>
            </a:r>
            <a:endParaRPr lang="zh-CN" altLang="en-US" sz="1400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grpSp>
        <p:nvGrpSpPr>
          <p:cNvPr id="6" name="组合 94">
            <a:extLst>
              <a:ext uri="{FF2B5EF4-FFF2-40B4-BE49-F238E27FC236}">
                <a16:creationId xmlns:a16="http://schemas.microsoft.com/office/drawing/2014/main" id="{FF8D9777-6B59-4968-AF3B-DE1E479226EE}"/>
              </a:ext>
            </a:extLst>
          </p:cNvPr>
          <p:cNvGrpSpPr>
            <a:grpSpLocks/>
          </p:cNvGrpSpPr>
          <p:nvPr/>
        </p:nvGrpSpPr>
        <p:grpSpPr bwMode="auto">
          <a:xfrm>
            <a:off x="6659563" y="6002338"/>
            <a:ext cx="293687" cy="595312"/>
            <a:chOff x="1656759" y="3969322"/>
            <a:chExt cx="293670" cy="595546"/>
          </a:xfrm>
        </p:grpSpPr>
        <p:sp>
          <p:nvSpPr>
            <p:cNvPr id="17460" name="TextBox 95">
              <a:extLst>
                <a:ext uri="{FF2B5EF4-FFF2-40B4-BE49-F238E27FC236}">
                  <a16:creationId xmlns:a16="http://schemas.microsoft.com/office/drawing/2014/main" id="{14510EE8-CE92-4E76-88BF-AC0B9B76A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6759" y="4257091"/>
              <a:ext cx="2936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zh-CN" sz="1400" b="1">
                  <a:solidFill>
                    <a:srgbClr val="000099"/>
                  </a:solidFill>
                  <a:ea typeface="黑体" panose="02010609060101010101" pitchFamily="49" charset="-122"/>
                </a:rPr>
                <a:t>p</a:t>
              </a:r>
              <a:endParaRPr lang="zh-CN" altLang="en-US" sz="14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cxnSp>
          <p:nvCxnSpPr>
            <p:cNvPr id="97" name="直接箭头连接符 96">
              <a:extLst>
                <a:ext uri="{FF2B5EF4-FFF2-40B4-BE49-F238E27FC236}">
                  <a16:creationId xmlns:a16="http://schemas.microsoft.com/office/drawing/2014/main" id="{047DE6E7-934E-47B7-9044-BC38FC882605}"/>
                </a:ext>
              </a:extLst>
            </p:cNvPr>
            <p:cNvCxnSpPr/>
            <p:nvPr/>
          </p:nvCxnSpPr>
          <p:spPr bwMode="auto">
            <a:xfrm flipH="1" flipV="1">
              <a:off x="1818675" y="3969322"/>
              <a:ext cx="0" cy="360504"/>
            </a:xfrm>
            <a:prstGeom prst="straightConnector1">
              <a:avLst/>
            </a:prstGeom>
            <a:ln w="25400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87AF7DB1-6430-4DC8-9BC3-35E4EBD5F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1900" y="6092825"/>
            <a:ext cx="1123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400" b="1">
                <a:solidFill>
                  <a:srgbClr val="000099"/>
                </a:solidFill>
                <a:ea typeface="黑体" panose="02010609060101010101" pitchFamily="49" charset="-122"/>
              </a:rPr>
              <a:t>i&gt;high,</a:t>
            </a: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停止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71EA4EE-C31B-44EB-96EE-5326BDB61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8763" y="4437063"/>
            <a:ext cx="2333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400" b="1">
                <a:solidFill>
                  <a:srgbClr val="000099"/>
                </a:solidFill>
                <a:ea typeface="黑体" panose="02010609060101010101" pitchFamily="49" charset="-122"/>
              </a:rPr>
              <a:t>i</a:t>
            </a:r>
            <a:endParaRPr lang="zh-CN" altLang="en-US" sz="1400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892C39-0CE6-4B83-BB3A-98C4B1FAC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7325" y="6524625"/>
            <a:ext cx="18462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600" b="1">
                <a:solidFill>
                  <a:srgbClr val="000099"/>
                </a:solidFill>
                <a:ea typeface="黑体" panose="02010609060101010101" pitchFamily="49" charset="-122"/>
              </a:rPr>
              <a:t>a[low]</a:t>
            </a:r>
            <a:r>
              <a:rPr lang="zh-CN" altLang="en-US" sz="1600" b="1">
                <a:solidFill>
                  <a:srgbClr val="000099"/>
                </a:solidFill>
                <a:ea typeface="黑体" panose="02010609060101010101" pitchFamily="49" charset="-122"/>
              </a:rPr>
              <a:t>与</a:t>
            </a:r>
            <a:r>
              <a:rPr lang="en-US" altLang="zh-CN" sz="1600" b="1">
                <a:solidFill>
                  <a:srgbClr val="000099"/>
                </a:solidFill>
                <a:ea typeface="黑体" panose="02010609060101010101" pitchFamily="49" charset="-122"/>
              </a:rPr>
              <a:t>a[p]</a:t>
            </a:r>
            <a:r>
              <a:rPr lang="zh-CN" altLang="en-US" sz="1600" b="1">
                <a:solidFill>
                  <a:srgbClr val="000099"/>
                </a:solidFill>
                <a:ea typeface="黑体" panose="02010609060101010101" pitchFamily="49" charset="-122"/>
              </a:rPr>
              <a:t>交换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4A5E77E-6FEF-4E07-9F98-B10DD25BA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840288"/>
            <a:ext cx="22748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600" b="1">
                <a:solidFill>
                  <a:srgbClr val="000099"/>
                </a:solidFill>
                <a:ea typeface="黑体" panose="02010609060101010101" pitchFamily="49" charset="-122"/>
              </a:rPr>
              <a:t>a[i]</a:t>
            </a:r>
            <a:r>
              <a:rPr lang="zh-CN" altLang="en-US" sz="1600" b="1">
                <a:solidFill>
                  <a:srgbClr val="000099"/>
                </a:solidFill>
                <a:ea typeface="黑体" panose="02010609060101010101" pitchFamily="49" charset="-122"/>
              </a:rPr>
              <a:t>与</a:t>
            </a:r>
            <a:r>
              <a:rPr lang="en-US" altLang="zh-CN" sz="1600" b="1">
                <a:solidFill>
                  <a:srgbClr val="000099"/>
                </a:solidFill>
                <a:ea typeface="黑体" panose="02010609060101010101" pitchFamily="49" charset="-122"/>
              </a:rPr>
              <a:t>a[p+1]</a:t>
            </a:r>
            <a:r>
              <a:rPr lang="zh-CN" altLang="en-US" sz="1600" b="1">
                <a:solidFill>
                  <a:srgbClr val="000099"/>
                </a:solidFill>
                <a:ea typeface="黑体" panose="02010609060101010101" pitchFamily="49" charset="-122"/>
              </a:rPr>
              <a:t>交换</a:t>
            </a:r>
            <a:r>
              <a:rPr lang="en-US" altLang="zh-CN" sz="1600" b="1">
                <a:solidFill>
                  <a:srgbClr val="000099"/>
                </a:solidFill>
                <a:ea typeface="黑体" panose="02010609060101010101" pitchFamily="49" charset="-122"/>
              </a:rPr>
              <a:t>, p++</a:t>
            </a:r>
            <a:endParaRPr lang="zh-CN" altLang="en-US" sz="1600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2384072-F9E8-49C2-BC55-41A9E6965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4840288"/>
            <a:ext cx="22748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600" b="1">
                <a:solidFill>
                  <a:srgbClr val="000099"/>
                </a:solidFill>
                <a:ea typeface="黑体" panose="02010609060101010101" pitchFamily="49" charset="-122"/>
              </a:rPr>
              <a:t>a[i]</a:t>
            </a:r>
            <a:r>
              <a:rPr lang="zh-CN" altLang="en-US" sz="1600" b="1">
                <a:solidFill>
                  <a:srgbClr val="000099"/>
                </a:solidFill>
                <a:ea typeface="黑体" panose="02010609060101010101" pitchFamily="49" charset="-122"/>
              </a:rPr>
              <a:t>与</a:t>
            </a:r>
            <a:r>
              <a:rPr lang="en-US" altLang="zh-CN" sz="1600" b="1">
                <a:solidFill>
                  <a:srgbClr val="000099"/>
                </a:solidFill>
                <a:ea typeface="黑体" panose="02010609060101010101" pitchFamily="49" charset="-122"/>
              </a:rPr>
              <a:t>a[p+1]</a:t>
            </a:r>
            <a:r>
              <a:rPr lang="zh-CN" altLang="en-US" sz="1600" b="1">
                <a:solidFill>
                  <a:srgbClr val="000099"/>
                </a:solidFill>
                <a:ea typeface="黑体" panose="02010609060101010101" pitchFamily="49" charset="-122"/>
              </a:rPr>
              <a:t>交换</a:t>
            </a:r>
            <a:r>
              <a:rPr lang="en-US" altLang="zh-CN" sz="1600" b="1">
                <a:solidFill>
                  <a:srgbClr val="000099"/>
                </a:solidFill>
                <a:ea typeface="黑体" panose="02010609060101010101" pitchFamily="49" charset="-122"/>
              </a:rPr>
              <a:t>, p++</a:t>
            </a:r>
            <a:endParaRPr lang="zh-CN" altLang="en-US" sz="1600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6DF0BCB5-AFF6-4CE7-B51C-A736B18E5226}"/>
              </a:ext>
            </a:extLst>
          </p:cNvPr>
          <p:cNvSpPr txBox="1"/>
          <p:nvPr/>
        </p:nvSpPr>
        <p:spPr bwMode="auto">
          <a:xfrm>
            <a:off x="3170238" y="3968750"/>
            <a:ext cx="468312" cy="3698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none"/>
          <a:lstStyle/>
          <a:p>
            <a:pPr algn="ctr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latin typeface="Arial" charset="0"/>
              <a:ea typeface="黑体" pitchFamily="49" charset="-122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BF9D9B1B-4186-4A05-804B-2ECE87DAC563}"/>
              </a:ext>
            </a:extLst>
          </p:cNvPr>
          <p:cNvSpPr txBox="1"/>
          <p:nvPr/>
        </p:nvSpPr>
        <p:spPr bwMode="auto">
          <a:xfrm>
            <a:off x="6584950" y="3968750"/>
            <a:ext cx="468313" cy="3698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none"/>
          <a:lstStyle/>
          <a:p>
            <a:pPr algn="ctr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latin typeface="Arial" charset="0"/>
              <a:ea typeface="黑体" pitchFamily="49" charset="-122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7E566A4-EB1B-45A0-A176-248B2D4397BF}"/>
              </a:ext>
            </a:extLst>
          </p:cNvPr>
          <p:cNvSpPr txBox="1"/>
          <p:nvPr/>
        </p:nvSpPr>
        <p:spPr bwMode="auto">
          <a:xfrm>
            <a:off x="1763713" y="3968750"/>
            <a:ext cx="468312" cy="3698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none"/>
          <a:lstStyle/>
          <a:p>
            <a:pPr algn="ctr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latin typeface="Arial" charset="0"/>
              <a:ea typeface="黑体" pitchFamily="49" charset="-122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712D93-9D7A-4534-B513-2B6DDFFC4BD6}"/>
              </a:ext>
            </a:extLst>
          </p:cNvPr>
          <p:cNvSpPr txBox="1"/>
          <p:nvPr/>
        </p:nvSpPr>
        <p:spPr bwMode="auto">
          <a:xfrm>
            <a:off x="7991475" y="3968750"/>
            <a:ext cx="468313" cy="3698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none"/>
          <a:lstStyle/>
          <a:p>
            <a:pPr algn="ctr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latin typeface="Arial" charset="0"/>
              <a:ea typeface="黑体" pitchFamily="49" charset="-122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E6F7EB2-5338-427B-8EE7-A0C737C7D025}"/>
              </a:ext>
            </a:extLst>
          </p:cNvPr>
          <p:cNvSpPr txBox="1"/>
          <p:nvPr/>
        </p:nvSpPr>
        <p:spPr bwMode="auto">
          <a:xfrm>
            <a:off x="1223963" y="5634038"/>
            <a:ext cx="468312" cy="3698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none"/>
          <a:lstStyle/>
          <a:p>
            <a:pPr algn="ctr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latin typeface="Arial" charset="0"/>
              <a:ea typeface="黑体" pitchFamily="49" charset="-122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0B0A513-04B6-458A-8257-4C3325A87724}"/>
              </a:ext>
            </a:extLst>
          </p:cNvPr>
          <p:cNvSpPr txBox="1"/>
          <p:nvPr/>
        </p:nvSpPr>
        <p:spPr bwMode="auto">
          <a:xfrm>
            <a:off x="2159000" y="5632450"/>
            <a:ext cx="468313" cy="3698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none"/>
          <a:lstStyle/>
          <a:p>
            <a:pPr algn="ctr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latin typeface="Arial" charset="0"/>
              <a:ea typeface="黑体" pitchFamily="49" charset="-122"/>
            </a:endParaRPr>
          </a:p>
        </p:txBody>
      </p:sp>
      <p:grpSp>
        <p:nvGrpSpPr>
          <p:cNvPr id="7" name="组合 5">
            <a:extLst>
              <a:ext uri="{FF2B5EF4-FFF2-40B4-BE49-F238E27FC236}">
                <a16:creationId xmlns:a16="http://schemas.microsoft.com/office/drawing/2014/main" id="{EC289697-7E6B-4EE2-929E-B3170A8A26AC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968750"/>
            <a:ext cx="2811463" cy="369888"/>
            <a:chOff x="1579620" y="2925426"/>
            <a:chExt cx="2812360" cy="369332"/>
          </a:xfrm>
        </p:grpSpPr>
        <p:sp>
          <p:nvSpPr>
            <p:cNvPr id="17454" name="TextBox 7">
              <a:extLst>
                <a:ext uri="{FF2B5EF4-FFF2-40B4-BE49-F238E27FC236}">
                  <a16:creationId xmlns:a16="http://schemas.microsoft.com/office/drawing/2014/main" id="{A0769BCE-3532-41DF-A096-4FA18720FE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7455" name="TextBox 8">
              <a:extLst>
                <a:ext uri="{FF2B5EF4-FFF2-40B4-BE49-F238E27FC236}">
                  <a16:creationId xmlns:a16="http://schemas.microsoft.com/office/drawing/2014/main" id="{AA4C7904-C407-4C07-8B11-FF46DFF0D7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7672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7456" name="TextBox 9">
              <a:extLst>
                <a:ext uri="{FF2B5EF4-FFF2-40B4-BE49-F238E27FC236}">
                  <a16:creationId xmlns:a16="http://schemas.microsoft.com/office/drawing/2014/main" id="{A647281F-EA1E-4FE7-AF20-98783250A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7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7457" name="TextBox 10">
              <a:extLst>
                <a:ext uri="{FF2B5EF4-FFF2-40B4-BE49-F238E27FC236}">
                  <a16:creationId xmlns:a16="http://schemas.microsoft.com/office/drawing/2014/main" id="{B005F334-F26A-42E4-847D-4D8DFDD2A0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7458" name="TextBox 11">
              <a:extLst>
                <a:ext uri="{FF2B5EF4-FFF2-40B4-BE49-F238E27FC236}">
                  <a16:creationId xmlns:a16="http://schemas.microsoft.com/office/drawing/2014/main" id="{7579F11A-9AE3-44D0-BBED-6DE025159C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7459" name="TextBox 12">
              <a:extLst>
                <a:ext uri="{FF2B5EF4-FFF2-40B4-BE49-F238E27FC236}">
                  <a16:creationId xmlns:a16="http://schemas.microsoft.com/office/drawing/2014/main" id="{D5F58984-6204-4CBC-A0B0-FB0A8FBC1E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grpSp>
        <p:nvGrpSpPr>
          <p:cNvPr id="8" name="组合 5">
            <a:extLst>
              <a:ext uri="{FF2B5EF4-FFF2-40B4-BE49-F238E27FC236}">
                <a16:creationId xmlns:a16="http://schemas.microsoft.com/office/drawing/2014/main" id="{FB6DFDD9-A8CB-4D40-B3AA-E31CAF005A0C}"/>
              </a:ext>
            </a:extLst>
          </p:cNvPr>
          <p:cNvGrpSpPr>
            <a:grpSpLocks/>
          </p:cNvGrpSpPr>
          <p:nvPr/>
        </p:nvGrpSpPr>
        <p:grpSpPr bwMode="auto">
          <a:xfrm>
            <a:off x="5648325" y="3968750"/>
            <a:ext cx="2811463" cy="369888"/>
            <a:chOff x="1579620" y="2925426"/>
            <a:chExt cx="2812360" cy="369332"/>
          </a:xfrm>
        </p:grpSpPr>
        <p:sp>
          <p:nvSpPr>
            <p:cNvPr id="17448" name="TextBox 7">
              <a:extLst>
                <a:ext uri="{FF2B5EF4-FFF2-40B4-BE49-F238E27FC236}">
                  <a16:creationId xmlns:a16="http://schemas.microsoft.com/office/drawing/2014/main" id="{4587235D-8831-44BB-872F-6F7E36DC03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7449" name="TextBox 8">
              <a:extLst>
                <a:ext uri="{FF2B5EF4-FFF2-40B4-BE49-F238E27FC236}">
                  <a16:creationId xmlns:a16="http://schemas.microsoft.com/office/drawing/2014/main" id="{AD4540D3-28CC-4E2F-AE90-4799841DF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7672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7450" name="TextBox 9">
              <a:extLst>
                <a:ext uri="{FF2B5EF4-FFF2-40B4-BE49-F238E27FC236}">
                  <a16:creationId xmlns:a16="http://schemas.microsoft.com/office/drawing/2014/main" id="{22BFC505-E748-407F-8843-ADA24F7961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7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7451" name="TextBox 10">
              <a:extLst>
                <a:ext uri="{FF2B5EF4-FFF2-40B4-BE49-F238E27FC236}">
                  <a16:creationId xmlns:a16="http://schemas.microsoft.com/office/drawing/2014/main" id="{4E3FD6CE-98F9-49A0-9795-6485AAF694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7452" name="TextBox 11">
              <a:extLst>
                <a:ext uri="{FF2B5EF4-FFF2-40B4-BE49-F238E27FC236}">
                  <a16:creationId xmlns:a16="http://schemas.microsoft.com/office/drawing/2014/main" id="{98CFBA36-5015-4D47-BE40-B65FE961DC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7453" name="TextBox 12">
              <a:extLst>
                <a:ext uri="{FF2B5EF4-FFF2-40B4-BE49-F238E27FC236}">
                  <a16:creationId xmlns:a16="http://schemas.microsoft.com/office/drawing/2014/main" id="{76B01D1C-9A5D-4B68-A318-B878F27695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grpSp>
        <p:nvGrpSpPr>
          <p:cNvPr id="9" name="组合 5">
            <a:extLst>
              <a:ext uri="{FF2B5EF4-FFF2-40B4-BE49-F238E27FC236}">
                <a16:creationId xmlns:a16="http://schemas.microsoft.com/office/drawing/2014/main" id="{D7010592-A216-4607-A5A6-D09525F546BD}"/>
              </a:ext>
            </a:extLst>
          </p:cNvPr>
          <p:cNvGrpSpPr>
            <a:grpSpLocks/>
          </p:cNvGrpSpPr>
          <p:nvPr/>
        </p:nvGrpSpPr>
        <p:grpSpPr bwMode="auto">
          <a:xfrm>
            <a:off x="1223963" y="5632450"/>
            <a:ext cx="2811462" cy="369888"/>
            <a:chOff x="1579620" y="2925426"/>
            <a:chExt cx="2812360" cy="369332"/>
          </a:xfrm>
        </p:grpSpPr>
        <p:sp>
          <p:nvSpPr>
            <p:cNvPr id="17442" name="TextBox 7">
              <a:extLst>
                <a:ext uri="{FF2B5EF4-FFF2-40B4-BE49-F238E27FC236}">
                  <a16:creationId xmlns:a16="http://schemas.microsoft.com/office/drawing/2014/main" id="{4F3D8F1D-4DE8-4784-801E-46BD509759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7443" name="TextBox 8">
              <a:extLst>
                <a:ext uri="{FF2B5EF4-FFF2-40B4-BE49-F238E27FC236}">
                  <a16:creationId xmlns:a16="http://schemas.microsoft.com/office/drawing/2014/main" id="{6CF64190-AD6E-4A31-9AC1-43641ECBC8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7672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7444" name="TextBox 9">
              <a:extLst>
                <a:ext uri="{FF2B5EF4-FFF2-40B4-BE49-F238E27FC236}">
                  <a16:creationId xmlns:a16="http://schemas.microsoft.com/office/drawing/2014/main" id="{EAA43E1D-C868-4B22-B87F-753133EA4C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7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7445" name="TextBox 10">
              <a:extLst>
                <a:ext uri="{FF2B5EF4-FFF2-40B4-BE49-F238E27FC236}">
                  <a16:creationId xmlns:a16="http://schemas.microsoft.com/office/drawing/2014/main" id="{498E731F-8988-4234-BAE3-84BF681CC9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7446" name="TextBox 11">
              <a:extLst>
                <a:ext uri="{FF2B5EF4-FFF2-40B4-BE49-F238E27FC236}">
                  <a16:creationId xmlns:a16="http://schemas.microsoft.com/office/drawing/2014/main" id="{8F0A319C-2CF2-4D07-BCBF-E1DA13A02F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7447" name="TextBox 12">
              <a:extLst>
                <a:ext uri="{FF2B5EF4-FFF2-40B4-BE49-F238E27FC236}">
                  <a16:creationId xmlns:a16="http://schemas.microsoft.com/office/drawing/2014/main" id="{E3E33EA2-9504-4D69-863A-398628B6AE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grpSp>
        <p:nvGrpSpPr>
          <p:cNvPr id="10" name="组合 5">
            <a:extLst>
              <a:ext uri="{FF2B5EF4-FFF2-40B4-BE49-F238E27FC236}">
                <a16:creationId xmlns:a16="http://schemas.microsoft.com/office/drawing/2014/main" id="{F6210819-2772-4C74-9C6D-E5F63F0E95E4}"/>
              </a:ext>
            </a:extLst>
          </p:cNvPr>
          <p:cNvGrpSpPr>
            <a:grpSpLocks/>
          </p:cNvGrpSpPr>
          <p:nvPr/>
        </p:nvGrpSpPr>
        <p:grpSpPr bwMode="auto">
          <a:xfrm>
            <a:off x="5651500" y="5632450"/>
            <a:ext cx="2811463" cy="369888"/>
            <a:chOff x="1579620" y="2925426"/>
            <a:chExt cx="2812360" cy="369332"/>
          </a:xfrm>
        </p:grpSpPr>
        <p:sp>
          <p:nvSpPr>
            <p:cNvPr id="17436" name="TextBox 7">
              <a:extLst>
                <a:ext uri="{FF2B5EF4-FFF2-40B4-BE49-F238E27FC236}">
                  <a16:creationId xmlns:a16="http://schemas.microsoft.com/office/drawing/2014/main" id="{BB629FAE-D82B-4CBD-BDA6-37811CF87E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7437" name="TextBox 8">
              <a:extLst>
                <a:ext uri="{FF2B5EF4-FFF2-40B4-BE49-F238E27FC236}">
                  <a16:creationId xmlns:a16="http://schemas.microsoft.com/office/drawing/2014/main" id="{5C6FCF51-6FD3-4BCA-BA74-25F2BD8DB7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7672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7438" name="TextBox 9">
              <a:extLst>
                <a:ext uri="{FF2B5EF4-FFF2-40B4-BE49-F238E27FC236}">
                  <a16:creationId xmlns:a16="http://schemas.microsoft.com/office/drawing/2014/main" id="{B75953B1-1270-4386-A61F-E756378A45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7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7439" name="TextBox 10">
              <a:extLst>
                <a:ext uri="{FF2B5EF4-FFF2-40B4-BE49-F238E27FC236}">
                  <a16:creationId xmlns:a16="http://schemas.microsoft.com/office/drawing/2014/main" id="{213B863B-54C7-461E-8150-6CF93B0E6D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7440" name="TextBox 11">
              <a:extLst>
                <a:ext uri="{FF2B5EF4-FFF2-40B4-BE49-F238E27FC236}">
                  <a16:creationId xmlns:a16="http://schemas.microsoft.com/office/drawing/2014/main" id="{DCCF507F-5102-4668-8857-4FEA308C04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7441" name="TextBox 12">
              <a:extLst>
                <a:ext uri="{FF2B5EF4-FFF2-40B4-BE49-F238E27FC236}">
                  <a16:creationId xmlns:a16="http://schemas.microsoft.com/office/drawing/2014/main" id="{DBF6EEE1-924F-4DF1-9B97-959986B00A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99" grpId="0"/>
      <p:bldP spid="100" grpId="0"/>
      <p:bldP spid="11" grpId="0"/>
      <p:bldP spid="104" grpId="0"/>
      <p:bldP spid="105" grpId="0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灯片编号占位符 3">
            <a:extLst>
              <a:ext uri="{FF2B5EF4-FFF2-40B4-BE49-F238E27FC236}">
                <a16:creationId xmlns:a16="http://schemas.microsoft.com/office/drawing/2014/main" id="{FE8E77CD-477C-4EBE-9169-3592C42392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230CB7C-E289-4211-8C9B-488E17AD04E6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22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2D814B88-A6D6-49FF-905E-80198C1E2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9825" y="2114550"/>
            <a:ext cx="34226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FF0000"/>
                </a:solidFill>
                <a:ea typeface="黑体" panose="02010609060101010101" pitchFamily="49" charset="-122"/>
              </a:rPr>
              <a:t>作业：</a:t>
            </a:r>
            <a:endParaRPr lang="en-US" altLang="zh-CN" b="1">
              <a:solidFill>
                <a:srgbClr val="FF0000"/>
              </a:solidFill>
              <a:ea typeface="黑体" panose="02010609060101010101" pitchFamily="49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FF0000"/>
                </a:solidFill>
                <a:ea typeface="黑体" panose="02010609060101010101" pitchFamily="49" charset="-122"/>
              </a:rPr>
              <a:t>对数据</a:t>
            </a:r>
            <a:r>
              <a:rPr lang="en-US" altLang="zh-CN" b="1">
                <a:solidFill>
                  <a:srgbClr val="FF0000"/>
                </a:solidFill>
                <a:ea typeface="黑体" panose="02010609060101010101" pitchFamily="49" charset="-122"/>
              </a:rPr>
              <a:t>a[N]</a:t>
            </a:r>
            <a:r>
              <a:rPr lang="zh-CN" altLang="en-US" b="1">
                <a:solidFill>
                  <a:srgbClr val="FF0000"/>
                </a:solidFill>
                <a:ea typeface="黑体" panose="02010609060101010101" pitchFamily="49" charset="-122"/>
              </a:rPr>
              <a:t>进行快速排序的程序</a:t>
            </a:r>
            <a:endParaRPr lang="en-US" altLang="zh-CN" b="1">
              <a:solidFill>
                <a:srgbClr val="FF0000"/>
              </a:solidFill>
              <a:ea typeface="黑体" panose="02010609060101010101" pitchFamily="49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FF0000"/>
                </a:solidFill>
                <a:ea typeface="黑体" panose="02010609060101010101" pitchFamily="49" charset="-122"/>
              </a:rPr>
              <a:t>qsort(a[ ], 0, n-1)</a:t>
            </a:r>
            <a:endParaRPr lang="zh-CN" altLang="en-US" b="1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>
            <a:extLst>
              <a:ext uri="{FF2B5EF4-FFF2-40B4-BE49-F238E27FC236}">
                <a16:creationId xmlns:a16="http://schemas.microsoft.com/office/drawing/2014/main" id="{F8C8B1A9-87AB-47AC-AFAA-45A278986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快速排序</a:t>
            </a:r>
          </a:p>
        </p:txBody>
      </p:sp>
      <p:sp>
        <p:nvSpPr>
          <p:cNvPr id="19459" name="内容占位符 2">
            <a:extLst>
              <a:ext uri="{FF2B5EF4-FFF2-40B4-BE49-F238E27FC236}">
                <a16:creationId xmlns:a16="http://schemas.microsoft.com/office/drawing/2014/main" id="{B9E98EB4-2349-4316-95C8-69499A9CA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性能分析</a:t>
            </a:r>
            <a:endParaRPr lang="en-US" altLang="zh-CN"/>
          </a:p>
          <a:p>
            <a:pPr lvl="1"/>
            <a:r>
              <a:rPr lang="zh-CN" altLang="en-US"/>
              <a:t>快速排序是一个递归算法</a:t>
            </a:r>
          </a:p>
        </p:txBody>
      </p:sp>
      <p:sp>
        <p:nvSpPr>
          <p:cNvPr id="19460" name="灯片编号占位符 3">
            <a:extLst>
              <a:ext uri="{FF2B5EF4-FFF2-40B4-BE49-F238E27FC236}">
                <a16:creationId xmlns:a16="http://schemas.microsoft.com/office/drawing/2014/main" id="{FF536821-DF2C-4B0C-9622-BEE09D1D5B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35E6A76-D6F6-44AD-8E40-37614BB52F9A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23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pSp>
        <p:nvGrpSpPr>
          <p:cNvPr id="19461" name="组合 31">
            <a:extLst>
              <a:ext uri="{FF2B5EF4-FFF2-40B4-BE49-F238E27FC236}">
                <a16:creationId xmlns:a16="http://schemas.microsoft.com/office/drawing/2014/main" id="{394DFF24-B51C-4B24-A7C7-FCF6DEE066D7}"/>
              </a:ext>
            </a:extLst>
          </p:cNvPr>
          <p:cNvGrpSpPr>
            <a:grpSpLocks/>
          </p:cNvGrpSpPr>
          <p:nvPr/>
        </p:nvGrpSpPr>
        <p:grpSpPr bwMode="auto">
          <a:xfrm>
            <a:off x="3144838" y="2797175"/>
            <a:ext cx="2268537" cy="2098675"/>
            <a:chOff x="4644044" y="3130582"/>
            <a:chExt cx="2268180" cy="2098582"/>
          </a:xfrm>
        </p:grpSpPr>
        <p:sp>
          <p:nvSpPr>
            <p:cNvPr id="19470" name="Oval 47">
              <a:extLst>
                <a:ext uri="{FF2B5EF4-FFF2-40B4-BE49-F238E27FC236}">
                  <a16:creationId xmlns:a16="http://schemas.microsoft.com/office/drawing/2014/main" id="{5C06FEB6-4EAC-4E12-8D32-1F3158607C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2059" y="3130582"/>
              <a:ext cx="324000" cy="32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0000CC"/>
                  </a:solidFill>
                </a:rPr>
                <a:t>21</a:t>
              </a:r>
              <a:endParaRPr lang="en-US" altLang="zh-CN" b="1"/>
            </a:p>
          </p:txBody>
        </p:sp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A53F2ECF-7E20-4B55-AF31-2DC323EF0190}"/>
                </a:ext>
              </a:extLst>
            </p:cNvPr>
            <p:cNvCxnSpPr>
              <a:stCxn id="19474" idx="1"/>
              <a:endCxn id="19470" idx="5"/>
            </p:cNvCxnSpPr>
            <p:nvPr/>
          </p:nvCxnSpPr>
          <p:spPr bwMode="auto">
            <a:xfrm flipH="1" flipV="1">
              <a:off x="5388464" y="3406795"/>
              <a:ext cx="263484" cy="352409"/>
            </a:xfrm>
            <a:prstGeom prst="line">
              <a:avLst/>
            </a:prstGeom>
            <a:ln w="19050">
              <a:solidFill>
                <a:schemeClr val="bg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72" name="Oval 47">
              <a:extLst>
                <a:ext uri="{FF2B5EF4-FFF2-40B4-BE49-F238E27FC236}">
                  <a16:creationId xmlns:a16="http://schemas.microsoft.com/office/drawing/2014/main" id="{184C78A4-9FFC-4FAC-8A74-23A4B7C6E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4044" y="3717032"/>
              <a:ext cx="324000" cy="32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0000CC"/>
                  </a:solidFill>
                </a:rPr>
                <a:t>08</a:t>
              </a:r>
              <a:endParaRPr lang="en-US" altLang="zh-CN" b="1"/>
            </a:p>
          </p:txBody>
        </p:sp>
        <p:sp>
          <p:nvSpPr>
            <p:cNvPr id="19473" name="Oval 47">
              <a:extLst>
                <a:ext uri="{FF2B5EF4-FFF2-40B4-BE49-F238E27FC236}">
                  <a16:creationId xmlns:a16="http://schemas.microsoft.com/office/drawing/2014/main" id="{E20BCA38-9275-4E1D-B84F-A43D6D3BB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8080" y="4365140"/>
              <a:ext cx="324000" cy="32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0000CC"/>
                  </a:solidFill>
                </a:rPr>
                <a:t>16</a:t>
              </a:r>
              <a:endParaRPr lang="en-US" altLang="zh-CN" b="1"/>
            </a:p>
          </p:txBody>
        </p:sp>
        <p:sp>
          <p:nvSpPr>
            <p:cNvPr id="19474" name="Oval 47">
              <a:extLst>
                <a:ext uri="{FF2B5EF4-FFF2-40B4-BE49-F238E27FC236}">
                  <a16:creationId xmlns:a16="http://schemas.microsoft.com/office/drawing/2014/main" id="{8D320A36-C045-4A80-8E8A-6425F4DAE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4926" y="3711941"/>
              <a:ext cx="324000" cy="32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0000CC"/>
                  </a:solidFill>
                </a:rPr>
                <a:t>25*</a:t>
              </a:r>
              <a:endParaRPr lang="en-US" altLang="zh-CN" b="1"/>
            </a:p>
          </p:txBody>
        </p:sp>
        <p:sp>
          <p:nvSpPr>
            <p:cNvPr id="19475" name="Oval 47">
              <a:extLst>
                <a:ext uri="{FF2B5EF4-FFF2-40B4-BE49-F238E27FC236}">
                  <a16:creationId xmlns:a16="http://schemas.microsoft.com/office/drawing/2014/main" id="{6DBBA5E7-6F58-484F-BEED-9B290F122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4168" y="4293096"/>
              <a:ext cx="324000" cy="32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0000CC"/>
                  </a:solidFill>
                </a:rPr>
                <a:t>25</a:t>
              </a:r>
              <a:endParaRPr lang="en-US" altLang="zh-CN" b="1"/>
            </a:p>
          </p:txBody>
        </p:sp>
        <p:sp>
          <p:nvSpPr>
            <p:cNvPr id="19476" name="Oval 47">
              <a:extLst>
                <a:ext uri="{FF2B5EF4-FFF2-40B4-BE49-F238E27FC236}">
                  <a16:creationId xmlns:a16="http://schemas.microsoft.com/office/drawing/2014/main" id="{F4B4D0E6-088E-43EB-8BFF-9840CAF704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8224" y="4905164"/>
              <a:ext cx="324000" cy="32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0000CC"/>
                  </a:solidFill>
                </a:rPr>
                <a:t>49</a:t>
              </a:r>
              <a:endParaRPr lang="en-US" altLang="zh-CN" b="1"/>
            </a:p>
          </p:txBody>
        </p: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A68EB25F-9C9B-406D-966C-E50D577920A1}"/>
                </a:ext>
              </a:extLst>
            </p:cNvPr>
            <p:cNvCxnSpPr>
              <a:stCxn id="19472" idx="7"/>
              <a:endCxn id="19470" idx="3"/>
            </p:cNvCxnSpPr>
            <p:nvPr/>
          </p:nvCxnSpPr>
          <p:spPr bwMode="auto">
            <a:xfrm flipV="1">
              <a:off x="4920226" y="3406795"/>
              <a:ext cx="239674" cy="357172"/>
            </a:xfrm>
            <a:prstGeom prst="line">
              <a:avLst/>
            </a:prstGeom>
            <a:ln w="19050">
              <a:solidFill>
                <a:schemeClr val="bg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271ED882-1C80-4580-9B76-D349053D22E4}"/>
                </a:ext>
              </a:extLst>
            </p:cNvPr>
            <p:cNvCxnSpPr>
              <a:stCxn id="19473" idx="0"/>
              <a:endCxn id="19472" idx="5"/>
            </p:cNvCxnSpPr>
            <p:nvPr/>
          </p:nvCxnSpPr>
          <p:spPr bwMode="auto">
            <a:xfrm flipH="1" flipV="1">
              <a:off x="4920226" y="3994144"/>
              <a:ext cx="209517" cy="371459"/>
            </a:xfrm>
            <a:prstGeom prst="line">
              <a:avLst/>
            </a:prstGeom>
            <a:ln w="19050">
              <a:solidFill>
                <a:schemeClr val="bg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3BC00997-68AF-40A6-8423-BF123AE02100}"/>
                </a:ext>
              </a:extLst>
            </p:cNvPr>
            <p:cNvCxnSpPr>
              <a:stCxn id="19475" idx="1"/>
              <a:endCxn id="19474" idx="5"/>
            </p:cNvCxnSpPr>
            <p:nvPr/>
          </p:nvCxnSpPr>
          <p:spPr bwMode="auto">
            <a:xfrm flipH="1" flipV="1">
              <a:off x="5882099" y="3987794"/>
              <a:ext cx="249198" cy="352409"/>
            </a:xfrm>
            <a:prstGeom prst="line">
              <a:avLst/>
            </a:prstGeom>
            <a:ln w="19050">
              <a:solidFill>
                <a:schemeClr val="bg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E51E9D6F-E124-4D8A-AF16-77C906ADBDAF}"/>
                </a:ext>
              </a:extLst>
            </p:cNvPr>
            <p:cNvCxnSpPr>
              <a:stCxn id="19476" idx="1"/>
              <a:endCxn id="19475" idx="5"/>
            </p:cNvCxnSpPr>
            <p:nvPr/>
          </p:nvCxnSpPr>
          <p:spPr bwMode="auto">
            <a:xfrm flipH="1" flipV="1">
              <a:off x="6361449" y="4570381"/>
              <a:ext cx="274594" cy="382570"/>
            </a:xfrm>
            <a:prstGeom prst="line">
              <a:avLst/>
            </a:prstGeom>
            <a:ln w="19050">
              <a:solidFill>
                <a:schemeClr val="bg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62" name="组合 5">
            <a:extLst>
              <a:ext uri="{FF2B5EF4-FFF2-40B4-BE49-F238E27FC236}">
                <a16:creationId xmlns:a16="http://schemas.microsoft.com/office/drawing/2014/main" id="{20AAADC4-92B6-49DB-B553-4CBEE9680CBA}"/>
              </a:ext>
            </a:extLst>
          </p:cNvPr>
          <p:cNvGrpSpPr>
            <a:grpSpLocks/>
          </p:cNvGrpSpPr>
          <p:nvPr/>
        </p:nvGrpSpPr>
        <p:grpSpPr bwMode="auto">
          <a:xfrm>
            <a:off x="5394325" y="2133600"/>
            <a:ext cx="2811463" cy="369888"/>
            <a:chOff x="1579620" y="2925426"/>
            <a:chExt cx="2812360" cy="369332"/>
          </a:xfrm>
        </p:grpSpPr>
        <p:sp>
          <p:nvSpPr>
            <p:cNvPr id="19464" name="TextBox 7">
              <a:extLst>
                <a:ext uri="{FF2B5EF4-FFF2-40B4-BE49-F238E27FC236}">
                  <a16:creationId xmlns:a16="http://schemas.microsoft.com/office/drawing/2014/main" id="{F2150232-A632-4A00-B9F0-0B3197D957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9465" name="TextBox 8">
              <a:extLst>
                <a:ext uri="{FF2B5EF4-FFF2-40B4-BE49-F238E27FC236}">
                  <a16:creationId xmlns:a16="http://schemas.microsoft.com/office/drawing/2014/main" id="{EA2390EE-0C34-4567-B470-CEB44BF5A1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7672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9466" name="TextBox 9">
              <a:extLst>
                <a:ext uri="{FF2B5EF4-FFF2-40B4-BE49-F238E27FC236}">
                  <a16:creationId xmlns:a16="http://schemas.microsoft.com/office/drawing/2014/main" id="{830E0496-4315-4E13-A983-367D9DFCB6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7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9467" name="TextBox 10">
              <a:extLst>
                <a:ext uri="{FF2B5EF4-FFF2-40B4-BE49-F238E27FC236}">
                  <a16:creationId xmlns:a16="http://schemas.microsoft.com/office/drawing/2014/main" id="{6F38D427-9DB6-45BF-B91F-065609A10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9468" name="TextBox 11">
              <a:extLst>
                <a:ext uri="{FF2B5EF4-FFF2-40B4-BE49-F238E27FC236}">
                  <a16:creationId xmlns:a16="http://schemas.microsoft.com/office/drawing/2014/main" id="{6BF85DE8-0751-4C84-93CF-E04FE0491D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9469" name="TextBox 12">
              <a:extLst>
                <a:ext uri="{FF2B5EF4-FFF2-40B4-BE49-F238E27FC236}">
                  <a16:creationId xmlns:a16="http://schemas.microsoft.com/office/drawing/2014/main" id="{3CD6A3D5-6822-49B8-815E-F1B026B6F0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19463" name="TextBox 46">
            <a:extLst>
              <a:ext uri="{FF2B5EF4-FFF2-40B4-BE49-F238E27FC236}">
                <a16:creationId xmlns:a16="http://schemas.microsoft.com/office/drawing/2014/main" id="{695F752F-F31E-402C-9E7E-CDD8D7B60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0775" y="4895850"/>
            <a:ext cx="881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递归树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>
            <a:extLst>
              <a:ext uri="{FF2B5EF4-FFF2-40B4-BE49-F238E27FC236}">
                <a16:creationId xmlns:a16="http://schemas.microsoft.com/office/drawing/2014/main" id="{1B153B4B-E89C-4386-9801-C1A9DA8F9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快速排序</a:t>
            </a:r>
          </a:p>
        </p:txBody>
      </p:sp>
      <p:sp>
        <p:nvSpPr>
          <p:cNvPr id="20483" name="内容占位符 2">
            <a:extLst>
              <a:ext uri="{FF2B5EF4-FFF2-40B4-BE49-F238E27FC236}">
                <a16:creationId xmlns:a16="http://schemas.microsoft.com/office/drawing/2014/main" id="{33ED1014-4890-40F6-85A3-BFB3D8853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性能分析</a:t>
            </a:r>
            <a:endParaRPr lang="en-US" altLang="zh-CN"/>
          </a:p>
          <a:p>
            <a:pPr lvl="1"/>
            <a:r>
              <a:rPr lang="zh-CN" altLang="en-US"/>
              <a:t>快速排序的趟数取决于递归树的深度</a:t>
            </a:r>
            <a:endParaRPr lang="en-US" altLang="zh-CN"/>
          </a:p>
          <a:p>
            <a:pPr lvl="1"/>
            <a:r>
              <a:rPr lang="zh-CN" altLang="en-US"/>
              <a:t>若每次选取的基准可将序列划分成长度相近的左、右两部分，则下一层将对两个长度减半的序列排序</a:t>
            </a:r>
            <a:endParaRPr lang="en-US" altLang="zh-CN"/>
          </a:p>
          <a:p>
            <a:pPr lvl="2"/>
            <a:r>
              <a:rPr lang="zh-CN" altLang="en-US"/>
              <a:t>设原序列有</a:t>
            </a:r>
            <a:r>
              <a:rPr lang="en-US" altLang="zh-CN"/>
              <a:t>n</a:t>
            </a:r>
            <a:r>
              <a:rPr lang="zh-CN" altLang="en-US"/>
              <a:t>个元素，选基准和划分所需时间为</a:t>
            </a:r>
            <a:r>
              <a:rPr lang="en-US" altLang="zh-CN"/>
              <a:t>O(n)</a:t>
            </a:r>
          </a:p>
          <a:p>
            <a:pPr lvl="2"/>
            <a:r>
              <a:rPr lang="zh-CN" altLang="en-US"/>
              <a:t>设整个快速排序所需时间为</a:t>
            </a:r>
            <a:r>
              <a:rPr lang="en-US" altLang="zh-CN"/>
              <a:t>T(n)</a:t>
            </a:r>
            <a:r>
              <a:rPr lang="zh-CN" altLang="en-US"/>
              <a:t>，则有：</a:t>
            </a:r>
            <a:endParaRPr lang="en-US" altLang="zh-CN"/>
          </a:p>
          <a:p>
            <a:pPr lvl="2"/>
            <a:r>
              <a:rPr lang="en-US" altLang="zh-CN"/>
              <a:t>T(n) ≤ cn + 2T(n/2)         // c </a:t>
            </a:r>
            <a:r>
              <a:rPr lang="zh-CN" altLang="en-US"/>
              <a:t>是一个常数</a:t>
            </a:r>
          </a:p>
          <a:p>
            <a:pPr lvl="2" algn="just"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zh-CN">
                <a:sym typeface="Symbol" panose="05050102010706020507" pitchFamily="18" charset="2"/>
              </a:rPr>
              <a:t>          ≤ </a:t>
            </a:r>
            <a:r>
              <a:rPr lang="en-US" altLang="zh-CN"/>
              <a:t>cn + 2(cn/2 + 2T(n/4)) = 2cn + 4T(n/4)</a:t>
            </a:r>
          </a:p>
          <a:p>
            <a:pPr lvl="2" algn="just"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zh-CN">
                <a:sym typeface="Symbol" panose="05050102010706020507" pitchFamily="18" charset="2"/>
              </a:rPr>
              <a:t>          ≤ </a:t>
            </a:r>
            <a:r>
              <a:rPr lang="en-US" altLang="zh-CN"/>
              <a:t>2cn + 4(cn/4 +2T(n/8)) = 3cn + 8T(n/8)</a:t>
            </a:r>
          </a:p>
          <a:p>
            <a:pPr lvl="2" algn="just"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zh-CN"/>
              <a:t>          ………</a:t>
            </a:r>
          </a:p>
          <a:p>
            <a:pPr lvl="2" algn="just"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zh-CN">
                <a:sym typeface="Symbol" panose="05050102010706020507" pitchFamily="18" charset="2"/>
              </a:rPr>
              <a:t>          ≤</a:t>
            </a:r>
            <a:r>
              <a:rPr lang="en-US" altLang="zh-CN"/>
              <a:t> cn log</a:t>
            </a:r>
            <a:r>
              <a:rPr lang="en-US" altLang="zh-CN" baseline="-25000"/>
              <a:t>2</a:t>
            </a:r>
            <a:r>
              <a:rPr lang="en-US" altLang="zh-CN"/>
              <a:t>n + nT(1) = </a:t>
            </a:r>
            <a:r>
              <a:rPr lang="en-US" altLang="zh-CN">
                <a:solidFill>
                  <a:srgbClr val="C00000"/>
                </a:solidFill>
              </a:rPr>
              <a:t>O(nlog</a:t>
            </a:r>
            <a:r>
              <a:rPr lang="en-US" altLang="zh-CN" baseline="-25000">
                <a:solidFill>
                  <a:srgbClr val="C00000"/>
                </a:solidFill>
              </a:rPr>
              <a:t>2</a:t>
            </a:r>
            <a:r>
              <a:rPr lang="en-US" altLang="zh-CN">
                <a:solidFill>
                  <a:srgbClr val="C00000"/>
                </a:solidFill>
              </a:rPr>
              <a:t>n )</a:t>
            </a:r>
          </a:p>
          <a:p>
            <a:pPr lvl="2" algn="just" eaLnBrk="1" hangingPunct="1">
              <a:spcBef>
                <a:spcPct val="10000"/>
              </a:spcBef>
              <a:buFont typeface="Wingdings" panose="05000000000000000000" pitchFamily="2" charset="2"/>
              <a:buNone/>
            </a:pPr>
            <a:endParaRPr lang="zh-CN" altLang="en-US"/>
          </a:p>
          <a:p>
            <a:pPr lvl="2"/>
            <a:endParaRPr lang="zh-CN" altLang="en-US"/>
          </a:p>
        </p:txBody>
      </p:sp>
      <p:sp>
        <p:nvSpPr>
          <p:cNvPr id="20484" name="灯片编号占位符 3">
            <a:extLst>
              <a:ext uri="{FF2B5EF4-FFF2-40B4-BE49-F238E27FC236}">
                <a16:creationId xmlns:a16="http://schemas.microsoft.com/office/drawing/2014/main" id="{B5F4EDE4-E969-4D05-B4C0-1F32712E38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A7D358A-15AC-4C5B-8467-1EA0605217F1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24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pSp>
        <p:nvGrpSpPr>
          <p:cNvPr id="20485" name="组合 31">
            <a:extLst>
              <a:ext uri="{FF2B5EF4-FFF2-40B4-BE49-F238E27FC236}">
                <a16:creationId xmlns:a16="http://schemas.microsoft.com/office/drawing/2014/main" id="{3DF45CC8-8715-4431-AD3A-B2147FFEEFE9}"/>
              </a:ext>
            </a:extLst>
          </p:cNvPr>
          <p:cNvGrpSpPr>
            <a:grpSpLocks/>
          </p:cNvGrpSpPr>
          <p:nvPr/>
        </p:nvGrpSpPr>
        <p:grpSpPr bwMode="auto">
          <a:xfrm>
            <a:off x="6715125" y="458788"/>
            <a:ext cx="2268538" cy="2098675"/>
            <a:chOff x="4644044" y="3130582"/>
            <a:chExt cx="2268180" cy="2098582"/>
          </a:xfrm>
        </p:grpSpPr>
        <p:sp>
          <p:nvSpPr>
            <p:cNvPr id="20486" name="Oval 47">
              <a:extLst>
                <a:ext uri="{FF2B5EF4-FFF2-40B4-BE49-F238E27FC236}">
                  <a16:creationId xmlns:a16="http://schemas.microsoft.com/office/drawing/2014/main" id="{B86417E0-DE65-419F-BCCC-63578A51F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2059" y="3130582"/>
              <a:ext cx="324000" cy="32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0000CC"/>
                  </a:solidFill>
                </a:rPr>
                <a:t>21</a:t>
              </a:r>
              <a:endParaRPr lang="en-US" altLang="zh-CN" b="1"/>
            </a:p>
          </p:txBody>
        </p:sp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93402466-6354-4F4E-9781-4224D30E2ED3}"/>
                </a:ext>
              </a:extLst>
            </p:cNvPr>
            <p:cNvCxnSpPr>
              <a:stCxn id="20490" idx="1"/>
              <a:endCxn id="20486" idx="5"/>
            </p:cNvCxnSpPr>
            <p:nvPr/>
          </p:nvCxnSpPr>
          <p:spPr bwMode="auto">
            <a:xfrm flipH="1" flipV="1">
              <a:off x="5388465" y="3406795"/>
              <a:ext cx="263483" cy="352409"/>
            </a:xfrm>
            <a:prstGeom prst="line">
              <a:avLst/>
            </a:prstGeom>
            <a:ln w="19050">
              <a:solidFill>
                <a:schemeClr val="bg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88" name="Oval 47">
              <a:extLst>
                <a:ext uri="{FF2B5EF4-FFF2-40B4-BE49-F238E27FC236}">
                  <a16:creationId xmlns:a16="http://schemas.microsoft.com/office/drawing/2014/main" id="{85A4CB99-6157-4128-AC43-CBE68F3D6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4044" y="3717032"/>
              <a:ext cx="324000" cy="32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0000CC"/>
                  </a:solidFill>
                </a:rPr>
                <a:t>08</a:t>
              </a:r>
              <a:endParaRPr lang="en-US" altLang="zh-CN" b="1"/>
            </a:p>
          </p:txBody>
        </p:sp>
        <p:sp>
          <p:nvSpPr>
            <p:cNvPr id="20489" name="Oval 47">
              <a:extLst>
                <a:ext uri="{FF2B5EF4-FFF2-40B4-BE49-F238E27FC236}">
                  <a16:creationId xmlns:a16="http://schemas.microsoft.com/office/drawing/2014/main" id="{B4CA0B8C-E1D3-473C-97FA-161F3F10D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8080" y="4365140"/>
              <a:ext cx="324000" cy="32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0000CC"/>
                  </a:solidFill>
                </a:rPr>
                <a:t>16</a:t>
              </a:r>
              <a:endParaRPr lang="en-US" altLang="zh-CN" b="1"/>
            </a:p>
          </p:txBody>
        </p:sp>
        <p:sp>
          <p:nvSpPr>
            <p:cNvPr id="20490" name="Oval 47">
              <a:extLst>
                <a:ext uri="{FF2B5EF4-FFF2-40B4-BE49-F238E27FC236}">
                  <a16:creationId xmlns:a16="http://schemas.microsoft.com/office/drawing/2014/main" id="{0DE0A4FA-4FD1-4DEF-A8D0-9AC51400D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4926" y="3711941"/>
              <a:ext cx="324000" cy="32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0000CC"/>
                  </a:solidFill>
                </a:rPr>
                <a:t>25*</a:t>
              </a:r>
              <a:endParaRPr lang="en-US" altLang="zh-CN" b="1"/>
            </a:p>
          </p:txBody>
        </p:sp>
        <p:sp>
          <p:nvSpPr>
            <p:cNvPr id="20491" name="Oval 47">
              <a:extLst>
                <a:ext uri="{FF2B5EF4-FFF2-40B4-BE49-F238E27FC236}">
                  <a16:creationId xmlns:a16="http://schemas.microsoft.com/office/drawing/2014/main" id="{AC7FF7DF-B741-4072-958D-45CE7A927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4168" y="4293096"/>
              <a:ext cx="324000" cy="32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0000CC"/>
                  </a:solidFill>
                </a:rPr>
                <a:t>25</a:t>
              </a:r>
              <a:endParaRPr lang="en-US" altLang="zh-CN" b="1"/>
            </a:p>
          </p:txBody>
        </p:sp>
        <p:sp>
          <p:nvSpPr>
            <p:cNvPr id="20492" name="Oval 47">
              <a:extLst>
                <a:ext uri="{FF2B5EF4-FFF2-40B4-BE49-F238E27FC236}">
                  <a16:creationId xmlns:a16="http://schemas.microsoft.com/office/drawing/2014/main" id="{6062B06F-5637-4645-A736-65D5CDA54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8224" y="4905164"/>
              <a:ext cx="324000" cy="32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0000CC"/>
                  </a:solidFill>
                </a:rPr>
                <a:t>49</a:t>
              </a:r>
              <a:endParaRPr lang="en-US" altLang="zh-CN" b="1"/>
            </a:p>
          </p:txBody>
        </p: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FAB19E22-53EF-467A-9F99-5D6D96DE4126}"/>
                </a:ext>
              </a:extLst>
            </p:cNvPr>
            <p:cNvCxnSpPr>
              <a:stCxn id="20488" idx="7"/>
              <a:endCxn id="20486" idx="3"/>
            </p:cNvCxnSpPr>
            <p:nvPr/>
          </p:nvCxnSpPr>
          <p:spPr bwMode="auto">
            <a:xfrm flipV="1">
              <a:off x="4920225" y="3406795"/>
              <a:ext cx="239675" cy="357171"/>
            </a:xfrm>
            <a:prstGeom prst="line">
              <a:avLst/>
            </a:prstGeom>
            <a:ln w="19050">
              <a:solidFill>
                <a:schemeClr val="bg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148F929C-7414-41D7-B47E-CDC397C6C1F0}"/>
                </a:ext>
              </a:extLst>
            </p:cNvPr>
            <p:cNvCxnSpPr>
              <a:stCxn id="20489" idx="0"/>
              <a:endCxn id="20488" idx="5"/>
            </p:cNvCxnSpPr>
            <p:nvPr/>
          </p:nvCxnSpPr>
          <p:spPr bwMode="auto">
            <a:xfrm flipH="1" flipV="1">
              <a:off x="4920225" y="3994144"/>
              <a:ext cx="209517" cy="371459"/>
            </a:xfrm>
            <a:prstGeom prst="line">
              <a:avLst/>
            </a:prstGeom>
            <a:ln w="19050">
              <a:solidFill>
                <a:schemeClr val="bg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46B157CE-6761-40A4-8ADC-6A6D514596DC}"/>
                </a:ext>
              </a:extLst>
            </p:cNvPr>
            <p:cNvCxnSpPr>
              <a:stCxn id="20491" idx="1"/>
              <a:endCxn id="20490" idx="5"/>
            </p:cNvCxnSpPr>
            <p:nvPr/>
          </p:nvCxnSpPr>
          <p:spPr bwMode="auto">
            <a:xfrm flipH="1" flipV="1">
              <a:off x="5882099" y="3987794"/>
              <a:ext cx="249199" cy="352409"/>
            </a:xfrm>
            <a:prstGeom prst="line">
              <a:avLst/>
            </a:prstGeom>
            <a:ln w="19050">
              <a:solidFill>
                <a:schemeClr val="bg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3ACAFA82-2B05-4333-B943-E9ECBD9BA19D}"/>
                </a:ext>
              </a:extLst>
            </p:cNvPr>
            <p:cNvCxnSpPr>
              <a:stCxn id="20492" idx="1"/>
              <a:endCxn id="20491" idx="5"/>
            </p:cNvCxnSpPr>
            <p:nvPr/>
          </p:nvCxnSpPr>
          <p:spPr bwMode="auto">
            <a:xfrm flipH="1" flipV="1">
              <a:off x="6361448" y="4570380"/>
              <a:ext cx="274595" cy="382571"/>
            </a:xfrm>
            <a:prstGeom prst="line">
              <a:avLst/>
            </a:prstGeom>
            <a:ln w="19050">
              <a:solidFill>
                <a:schemeClr val="bg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>
            <a:extLst>
              <a:ext uri="{FF2B5EF4-FFF2-40B4-BE49-F238E27FC236}">
                <a16:creationId xmlns:a16="http://schemas.microsoft.com/office/drawing/2014/main" id="{C900E50A-38D9-461B-A2D6-1C5057B96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快速排序</a:t>
            </a:r>
          </a:p>
        </p:txBody>
      </p:sp>
      <p:sp>
        <p:nvSpPr>
          <p:cNvPr id="21507" name="内容占位符 2">
            <a:extLst>
              <a:ext uri="{FF2B5EF4-FFF2-40B4-BE49-F238E27FC236}">
                <a16:creationId xmlns:a16="http://schemas.microsoft.com/office/drawing/2014/main" id="{47C383D9-4910-4CB7-9E2D-854FA386E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性能分析</a:t>
            </a:r>
            <a:endParaRPr lang="en-US" altLang="zh-CN"/>
          </a:p>
          <a:p>
            <a:pPr lvl="1"/>
            <a:r>
              <a:rPr lang="zh-CN" altLang="en-US"/>
              <a:t>快速排序平均计算时间为</a:t>
            </a:r>
            <a:r>
              <a:rPr lang="en-US" altLang="zh-CN">
                <a:solidFill>
                  <a:srgbClr val="C00000"/>
                </a:solidFill>
              </a:rPr>
              <a:t>O(nlog</a:t>
            </a:r>
            <a:r>
              <a:rPr lang="en-US" altLang="zh-CN" baseline="-25000">
                <a:solidFill>
                  <a:srgbClr val="C00000"/>
                </a:solidFill>
              </a:rPr>
              <a:t>2</a:t>
            </a:r>
            <a:r>
              <a:rPr lang="en-US" altLang="zh-CN">
                <a:solidFill>
                  <a:srgbClr val="C00000"/>
                </a:solidFill>
              </a:rPr>
              <a:t>n)</a:t>
            </a:r>
          </a:p>
          <a:p>
            <a:pPr lvl="1"/>
            <a:r>
              <a:rPr lang="zh-CN" altLang="en-US"/>
              <a:t>平均计算时间是所有内部排序方法中最好的</a:t>
            </a:r>
            <a:endParaRPr lang="en-US" altLang="zh-CN"/>
          </a:p>
          <a:p>
            <a:pPr lvl="1"/>
            <a:r>
              <a:rPr lang="zh-CN" altLang="en-US"/>
              <a:t>递归算法每层需保存递归调用的指针和参数</a:t>
            </a:r>
            <a:endParaRPr lang="en-US" altLang="zh-CN"/>
          </a:p>
          <a:p>
            <a:pPr lvl="1"/>
            <a:r>
              <a:rPr lang="zh-CN" altLang="en-US"/>
              <a:t>平均情况下</a:t>
            </a:r>
            <a:endParaRPr lang="en-US" altLang="zh-CN"/>
          </a:p>
          <a:p>
            <a:pPr lvl="2"/>
            <a:r>
              <a:rPr lang="zh-CN" altLang="en-US"/>
              <a:t>最大递归层数为</a:t>
            </a:r>
            <a:r>
              <a:rPr lang="zh-CN" altLang="en-US">
                <a:solidFill>
                  <a:srgbClr val="C00000"/>
                </a:solidFill>
                <a:sym typeface="Symbol" panose="05050102010706020507" pitchFamily="18" charset="2"/>
              </a:rPr>
              <a:t></a:t>
            </a:r>
            <a:r>
              <a:rPr lang="en-US" altLang="zh-CN">
                <a:solidFill>
                  <a:srgbClr val="C00000"/>
                </a:solidFill>
              </a:rPr>
              <a:t>log</a:t>
            </a:r>
            <a:r>
              <a:rPr lang="en-US" altLang="zh-CN" baseline="-25000">
                <a:solidFill>
                  <a:srgbClr val="C00000"/>
                </a:solidFill>
              </a:rPr>
              <a:t>2</a:t>
            </a:r>
            <a:r>
              <a:rPr lang="en-US" altLang="zh-CN">
                <a:solidFill>
                  <a:srgbClr val="C00000"/>
                </a:solidFill>
              </a:rPr>
              <a:t>(n+1)</a:t>
            </a:r>
            <a:r>
              <a:rPr lang="en-US" altLang="zh-CN">
                <a:solidFill>
                  <a:srgbClr val="C00000"/>
                </a:solidFill>
                <a:sym typeface="Symbol" panose="05050102010706020507" pitchFamily="18" charset="2"/>
              </a:rPr>
              <a:t></a:t>
            </a:r>
          </a:p>
          <a:p>
            <a:pPr lvl="2"/>
            <a:r>
              <a:rPr lang="zh-CN" altLang="en-US">
                <a:sym typeface="Symbol" panose="05050102010706020507" pitchFamily="18" charset="2"/>
              </a:rPr>
              <a:t>存储开销为</a:t>
            </a:r>
            <a:r>
              <a:rPr lang="en-US" altLang="zh-CN">
                <a:solidFill>
                  <a:srgbClr val="C00000"/>
                </a:solidFill>
              </a:rPr>
              <a:t>O(log</a:t>
            </a:r>
            <a:r>
              <a:rPr lang="en-US" altLang="zh-CN" baseline="-25000">
                <a:solidFill>
                  <a:srgbClr val="C00000"/>
                </a:solidFill>
              </a:rPr>
              <a:t>2</a:t>
            </a:r>
            <a:r>
              <a:rPr lang="en-US" altLang="zh-CN">
                <a:solidFill>
                  <a:srgbClr val="C00000"/>
                </a:solidFill>
              </a:rPr>
              <a:t>n)</a:t>
            </a:r>
          </a:p>
        </p:txBody>
      </p:sp>
      <p:sp>
        <p:nvSpPr>
          <p:cNvPr id="21508" name="灯片编号占位符 3">
            <a:extLst>
              <a:ext uri="{FF2B5EF4-FFF2-40B4-BE49-F238E27FC236}">
                <a16:creationId xmlns:a16="http://schemas.microsoft.com/office/drawing/2014/main" id="{D648A8FF-330F-4A19-96F9-11C1DD4C3D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B529270-EE79-4EB4-AFD2-99E00AC848A1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25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1">
            <a:extLst>
              <a:ext uri="{FF2B5EF4-FFF2-40B4-BE49-F238E27FC236}">
                <a16:creationId xmlns:a16="http://schemas.microsoft.com/office/drawing/2014/main" id="{FC40EDDB-C0D7-4DE6-A459-10A38E2C6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快速排序</a:t>
            </a:r>
          </a:p>
        </p:txBody>
      </p:sp>
      <p:sp>
        <p:nvSpPr>
          <p:cNvPr id="22531" name="内容占位符 2">
            <a:extLst>
              <a:ext uri="{FF2B5EF4-FFF2-40B4-BE49-F238E27FC236}">
                <a16:creationId xmlns:a16="http://schemas.microsoft.com/office/drawing/2014/main" id="{EB9DEEAB-526C-4081-ABB1-3F64FA8F7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性能分析</a:t>
            </a:r>
            <a:endParaRPr lang="en-US" altLang="zh-CN"/>
          </a:p>
          <a:p>
            <a:pPr lvl="1"/>
            <a:r>
              <a:rPr lang="zh-CN" altLang="en-US"/>
              <a:t>最坏情况</a:t>
            </a:r>
            <a:endParaRPr lang="en-US" altLang="zh-CN"/>
          </a:p>
          <a:p>
            <a:pPr lvl="2"/>
            <a:r>
              <a:rPr lang="zh-CN" altLang="en-US"/>
              <a:t>单枝树，每次划分只得到比上一次少一个元素的序列</a:t>
            </a:r>
            <a:endParaRPr lang="en-US" altLang="zh-CN"/>
          </a:p>
          <a:p>
            <a:pPr lvl="2"/>
            <a:r>
              <a:rPr lang="zh-CN" altLang="en-US"/>
              <a:t>比较次数</a:t>
            </a:r>
            <a:endParaRPr lang="en-US" altLang="zh-CN"/>
          </a:p>
          <a:p>
            <a:pPr lvl="2"/>
            <a:endParaRPr lang="en-US" altLang="zh-CN"/>
          </a:p>
          <a:p>
            <a:pPr lvl="2"/>
            <a:endParaRPr lang="en-US" altLang="zh-CN"/>
          </a:p>
          <a:p>
            <a:pPr lvl="2"/>
            <a:r>
              <a:rPr lang="zh-CN" altLang="en-US"/>
              <a:t>递归树有</a:t>
            </a:r>
            <a:r>
              <a:rPr lang="en-US" altLang="zh-CN"/>
              <a:t>n</a:t>
            </a:r>
            <a:r>
              <a:rPr lang="zh-CN" altLang="en-US"/>
              <a:t>层，存储开销为</a:t>
            </a:r>
            <a:r>
              <a:rPr lang="en-US" altLang="zh-CN">
                <a:solidFill>
                  <a:srgbClr val="C00000"/>
                </a:solidFill>
              </a:rPr>
              <a:t>O(n)</a:t>
            </a:r>
          </a:p>
          <a:p>
            <a:pPr lvl="2"/>
            <a:r>
              <a:rPr lang="zh-CN" altLang="en-US"/>
              <a:t>快速排序是不稳定的算法</a:t>
            </a:r>
            <a:endParaRPr lang="en-US" altLang="zh-CN"/>
          </a:p>
          <a:p>
            <a:pPr lvl="2"/>
            <a:endParaRPr lang="en-US" altLang="zh-CN"/>
          </a:p>
          <a:p>
            <a:pPr lvl="2"/>
            <a:endParaRPr lang="zh-CN" altLang="en-US"/>
          </a:p>
        </p:txBody>
      </p:sp>
      <p:sp>
        <p:nvSpPr>
          <p:cNvPr id="22532" name="灯片编号占位符 3">
            <a:extLst>
              <a:ext uri="{FF2B5EF4-FFF2-40B4-BE49-F238E27FC236}">
                <a16:creationId xmlns:a16="http://schemas.microsoft.com/office/drawing/2014/main" id="{9B5F17F4-315C-4DD3-9442-A1AE7DE04E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4389D4F-CD23-477F-82D1-AA6725837E77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26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pSp>
        <p:nvGrpSpPr>
          <p:cNvPr id="22533" name="组合 5">
            <a:extLst>
              <a:ext uri="{FF2B5EF4-FFF2-40B4-BE49-F238E27FC236}">
                <a16:creationId xmlns:a16="http://schemas.microsoft.com/office/drawing/2014/main" id="{03421D9F-207B-4442-970B-4A299E45A519}"/>
              </a:ext>
            </a:extLst>
          </p:cNvPr>
          <p:cNvGrpSpPr>
            <a:grpSpLocks/>
          </p:cNvGrpSpPr>
          <p:nvPr/>
        </p:nvGrpSpPr>
        <p:grpSpPr bwMode="auto">
          <a:xfrm>
            <a:off x="6732588" y="152400"/>
            <a:ext cx="2339975" cy="2700338"/>
            <a:chOff x="6588260" y="296675"/>
            <a:chExt cx="2340224" cy="2700241"/>
          </a:xfrm>
        </p:grpSpPr>
        <p:sp>
          <p:nvSpPr>
            <p:cNvPr id="22535" name="Oval 47">
              <a:extLst>
                <a:ext uri="{FF2B5EF4-FFF2-40B4-BE49-F238E27FC236}">
                  <a16:creationId xmlns:a16="http://schemas.microsoft.com/office/drawing/2014/main" id="{86ADA79D-9239-4702-8E9B-4F0E25B57B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0348" y="1232756"/>
              <a:ext cx="324000" cy="32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0000CC"/>
                  </a:solidFill>
                </a:rPr>
                <a:t>21</a:t>
              </a:r>
              <a:endParaRPr lang="en-US" altLang="zh-CN" b="1"/>
            </a:p>
          </p:txBody>
        </p:sp>
        <p:cxnSp>
          <p:nvCxnSpPr>
            <p:cNvPr id="27" name="直接连接符 26">
              <a:extLst>
                <a:ext uri="{FF2B5EF4-FFF2-40B4-BE49-F238E27FC236}">
                  <a16:creationId xmlns:a16="http://schemas.microsoft.com/office/drawing/2014/main" id="{D91BE2AB-7A2C-4AAA-93BD-DDDA24DDA297}"/>
                </a:ext>
              </a:extLst>
            </p:cNvPr>
            <p:cNvCxnSpPr>
              <a:stCxn id="22539" idx="1"/>
              <a:endCxn id="22535" idx="5"/>
            </p:cNvCxnSpPr>
            <p:nvPr/>
          </p:nvCxnSpPr>
          <p:spPr bwMode="auto">
            <a:xfrm flipH="1" flipV="1">
              <a:off x="7656761" y="1509481"/>
              <a:ext cx="203222" cy="274628"/>
            </a:xfrm>
            <a:prstGeom prst="line">
              <a:avLst/>
            </a:prstGeom>
            <a:ln w="19050">
              <a:solidFill>
                <a:schemeClr val="bg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37" name="Oval 47">
              <a:extLst>
                <a:ext uri="{FF2B5EF4-FFF2-40B4-BE49-F238E27FC236}">
                  <a16:creationId xmlns:a16="http://schemas.microsoft.com/office/drawing/2014/main" id="{50AF4F74-75B8-4F9C-8823-5CACEB608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8260" y="296675"/>
              <a:ext cx="324000" cy="32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0000CC"/>
                  </a:solidFill>
                </a:rPr>
                <a:t>08</a:t>
              </a:r>
              <a:endParaRPr lang="en-US" altLang="zh-CN" b="1"/>
            </a:p>
          </p:txBody>
        </p:sp>
        <p:sp>
          <p:nvSpPr>
            <p:cNvPr id="22538" name="Oval 47">
              <a:extLst>
                <a:ext uri="{FF2B5EF4-FFF2-40B4-BE49-F238E27FC236}">
                  <a16:creationId xmlns:a16="http://schemas.microsoft.com/office/drawing/2014/main" id="{5718D16F-58CE-401F-BCFA-CFFCB4C8C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7029" y="773857"/>
              <a:ext cx="324000" cy="32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0000CC"/>
                  </a:solidFill>
                </a:rPr>
                <a:t>16</a:t>
              </a:r>
              <a:endParaRPr lang="en-US" altLang="zh-CN" b="1"/>
            </a:p>
          </p:txBody>
        </p:sp>
        <p:sp>
          <p:nvSpPr>
            <p:cNvPr id="22539" name="Oval 47">
              <a:extLst>
                <a:ext uri="{FF2B5EF4-FFF2-40B4-BE49-F238E27FC236}">
                  <a16:creationId xmlns:a16="http://schemas.microsoft.com/office/drawing/2014/main" id="{A2E65909-B745-45FB-9CCE-E0F634AC9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2396" y="1736812"/>
              <a:ext cx="324000" cy="32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0000CC"/>
                  </a:solidFill>
                </a:rPr>
                <a:t>25*</a:t>
              </a:r>
              <a:endParaRPr lang="en-US" altLang="zh-CN" b="1"/>
            </a:p>
          </p:txBody>
        </p:sp>
        <p:sp>
          <p:nvSpPr>
            <p:cNvPr id="22540" name="Oval 47">
              <a:extLst>
                <a:ext uri="{FF2B5EF4-FFF2-40B4-BE49-F238E27FC236}">
                  <a16:creationId xmlns:a16="http://schemas.microsoft.com/office/drawing/2014/main" id="{3537E22A-5074-42A0-B586-CAA78B895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8440" y="2204864"/>
              <a:ext cx="324000" cy="32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0000CC"/>
                  </a:solidFill>
                </a:rPr>
                <a:t>25</a:t>
              </a:r>
              <a:endParaRPr lang="en-US" altLang="zh-CN" b="1"/>
            </a:p>
          </p:txBody>
        </p:sp>
        <p:sp>
          <p:nvSpPr>
            <p:cNvPr id="22541" name="Oval 47">
              <a:extLst>
                <a:ext uri="{FF2B5EF4-FFF2-40B4-BE49-F238E27FC236}">
                  <a16:creationId xmlns:a16="http://schemas.microsoft.com/office/drawing/2014/main" id="{1F46AE95-1963-469F-9A3D-A577D2560B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4484" y="2672916"/>
              <a:ext cx="324000" cy="32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0000CC"/>
                  </a:solidFill>
                </a:rPr>
                <a:t>49</a:t>
              </a:r>
              <a:endParaRPr lang="en-US" altLang="zh-CN" b="1"/>
            </a:p>
          </p:txBody>
        </p:sp>
        <p:cxnSp>
          <p:nvCxnSpPr>
            <p:cNvPr id="34" name="直接连接符 33">
              <a:extLst>
                <a:ext uri="{FF2B5EF4-FFF2-40B4-BE49-F238E27FC236}">
                  <a16:creationId xmlns:a16="http://schemas.microsoft.com/office/drawing/2014/main" id="{8C351BE8-B910-4269-A415-D93E486E4BBC}"/>
                </a:ext>
              </a:extLst>
            </p:cNvPr>
            <p:cNvCxnSpPr>
              <a:stCxn id="22538" idx="5"/>
              <a:endCxn id="22535" idx="1"/>
            </p:cNvCxnSpPr>
            <p:nvPr/>
          </p:nvCxnSpPr>
          <p:spPr bwMode="auto">
            <a:xfrm>
              <a:off x="7263019" y="1050711"/>
              <a:ext cx="165118" cy="230179"/>
            </a:xfrm>
            <a:prstGeom prst="line">
              <a:avLst/>
            </a:prstGeom>
            <a:ln w="19050">
              <a:solidFill>
                <a:schemeClr val="bg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>
              <a:extLst>
                <a:ext uri="{FF2B5EF4-FFF2-40B4-BE49-F238E27FC236}">
                  <a16:creationId xmlns:a16="http://schemas.microsoft.com/office/drawing/2014/main" id="{219BA438-A7C1-474D-AE97-751E16BEB240}"/>
                </a:ext>
              </a:extLst>
            </p:cNvPr>
            <p:cNvCxnSpPr>
              <a:stCxn id="22538" idx="1"/>
              <a:endCxn id="22537" idx="5"/>
            </p:cNvCxnSpPr>
            <p:nvPr/>
          </p:nvCxnSpPr>
          <p:spPr bwMode="auto">
            <a:xfrm flipH="1" flipV="1">
              <a:off x="6864514" y="572890"/>
              <a:ext cx="169880" cy="247641"/>
            </a:xfrm>
            <a:prstGeom prst="line">
              <a:avLst/>
            </a:prstGeom>
            <a:ln w="19050">
              <a:solidFill>
                <a:schemeClr val="bg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5B8E90A3-1D0C-43B6-992E-CF6C5430B99A}"/>
                </a:ext>
              </a:extLst>
            </p:cNvPr>
            <p:cNvCxnSpPr>
              <a:stCxn id="22540" idx="1"/>
              <a:endCxn id="22539" idx="5"/>
            </p:cNvCxnSpPr>
            <p:nvPr/>
          </p:nvCxnSpPr>
          <p:spPr bwMode="auto">
            <a:xfrm flipH="1" flipV="1">
              <a:off x="8088607" y="2012701"/>
              <a:ext cx="166706" cy="239703"/>
            </a:xfrm>
            <a:prstGeom prst="line">
              <a:avLst/>
            </a:prstGeom>
            <a:ln w="19050">
              <a:solidFill>
                <a:schemeClr val="bg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>
              <a:extLst>
                <a:ext uri="{FF2B5EF4-FFF2-40B4-BE49-F238E27FC236}">
                  <a16:creationId xmlns:a16="http://schemas.microsoft.com/office/drawing/2014/main" id="{B664DA10-8C98-497D-A6D5-B4A95E0A84F1}"/>
                </a:ext>
              </a:extLst>
            </p:cNvPr>
            <p:cNvCxnSpPr>
              <a:stCxn id="22541" idx="1"/>
              <a:endCxn id="22540" idx="5"/>
            </p:cNvCxnSpPr>
            <p:nvPr/>
          </p:nvCxnSpPr>
          <p:spPr bwMode="auto">
            <a:xfrm flipH="1" flipV="1">
              <a:off x="8485524" y="2480997"/>
              <a:ext cx="166706" cy="239704"/>
            </a:xfrm>
            <a:prstGeom prst="line">
              <a:avLst/>
            </a:prstGeom>
            <a:ln w="19050">
              <a:solidFill>
                <a:schemeClr val="bg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2534" name="对象 4">
            <a:extLst>
              <a:ext uri="{FF2B5EF4-FFF2-40B4-BE49-F238E27FC236}">
                <a16:creationId xmlns:a16="http://schemas.microsoft.com/office/drawing/2014/main" id="{D962228A-E679-4CFB-BC73-C6A15434C4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24188" y="3033713"/>
          <a:ext cx="3097212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09657" imgH="390615" progId="Equation.3">
                  <p:embed/>
                </p:oleObj>
              </mc:Choice>
              <mc:Fallback>
                <p:oleObj name="Equation" r:id="rId2" imgW="1609657" imgH="390615" progId="Equation.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3033713"/>
                        <a:ext cx="3097212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1">
            <a:extLst>
              <a:ext uri="{FF2B5EF4-FFF2-40B4-BE49-F238E27FC236}">
                <a16:creationId xmlns:a16="http://schemas.microsoft.com/office/drawing/2014/main" id="{CCED9CEC-867C-4F20-BC92-ECB529D8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快速排序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DECF131-67DC-4027-A5D1-E40180591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改进算法</a:t>
            </a:r>
            <a:endParaRPr lang="en-US" altLang="zh-CN"/>
          </a:p>
          <a:p>
            <a:pPr lvl="1"/>
            <a:r>
              <a:rPr lang="zh-CN" altLang="en-US"/>
              <a:t>快速排序对</a:t>
            </a:r>
            <a:r>
              <a:rPr lang="zh-CN" altLang="en-US">
                <a:solidFill>
                  <a:srgbClr val="C00000"/>
                </a:solidFill>
              </a:rPr>
              <a:t>长度很小的序列</a:t>
            </a:r>
            <a:r>
              <a:rPr lang="zh-CN" altLang="en-US"/>
              <a:t>排序并不比直接插入快</a:t>
            </a:r>
            <a:endParaRPr lang="en-US" altLang="zh-CN"/>
          </a:p>
          <a:p>
            <a:pPr lvl="1"/>
            <a:r>
              <a:rPr lang="zh-CN" altLang="en-US"/>
              <a:t>长度取</a:t>
            </a:r>
            <a:r>
              <a:rPr lang="en-US" altLang="zh-CN"/>
              <a:t>5~25</a:t>
            </a:r>
            <a:r>
              <a:rPr lang="zh-CN" altLang="en-US"/>
              <a:t>时，直接插入法比快速排序法快</a:t>
            </a:r>
            <a:r>
              <a:rPr lang="en-US" altLang="zh-CN"/>
              <a:t>10%</a:t>
            </a:r>
          </a:p>
          <a:p>
            <a:pPr lvl="1"/>
            <a:r>
              <a:rPr lang="zh-CN" altLang="en-US"/>
              <a:t>改进方法</a:t>
            </a:r>
            <a:r>
              <a:rPr lang="en-US" altLang="zh-CN"/>
              <a:t>1</a:t>
            </a:r>
            <a:r>
              <a:rPr lang="zh-CN" altLang="en-US"/>
              <a:t>：</a:t>
            </a:r>
            <a:endParaRPr lang="en-US" altLang="zh-CN"/>
          </a:p>
          <a:p>
            <a:pPr lvl="2"/>
            <a:r>
              <a:rPr lang="zh-CN" altLang="en-US"/>
              <a:t>在快速排序递归过程中，当序列长度小于一定值时，使用直接插入排序法</a:t>
            </a:r>
            <a:endParaRPr lang="en-US" altLang="zh-CN"/>
          </a:p>
          <a:p>
            <a:pPr lvl="1"/>
            <a:r>
              <a:rPr lang="zh-CN" altLang="en-US"/>
              <a:t>改进方法</a:t>
            </a:r>
            <a:r>
              <a:rPr lang="en-US" altLang="zh-CN"/>
              <a:t>2</a:t>
            </a:r>
            <a:r>
              <a:rPr lang="zh-CN" altLang="en-US"/>
              <a:t>：</a:t>
            </a:r>
            <a:endParaRPr lang="en-US" altLang="zh-CN"/>
          </a:p>
          <a:p>
            <a:pPr lvl="2"/>
            <a:r>
              <a:rPr lang="zh-CN" altLang="en-US"/>
              <a:t>在快速排序递归过程中，当序列长度小于一定值时，退出排序</a:t>
            </a:r>
            <a:endParaRPr lang="en-US" altLang="zh-CN"/>
          </a:p>
          <a:p>
            <a:pPr lvl="2"/>
            <a:r>
              <a:rPr lang="zh-CN" altLang="en-US"/>
              <a:t>得到一个整体上几乎已经排好序的序列</a:t>
            </a:r>
            <a:endParaRPr lang="en-US" altLang="zh-CN"/>
          </a:p>
          <a:p>
            <a:pPr lvl="2"/>
            <a:r>
              <a:rPr lang="zh-CN" altLang="en-US"/>
              <a:t>对这个几乎已经排好序的序列使用直接插入排序法</a:t>
            </a:r>
          </a:p>
        </p:txBody>
      </p:sp>
      <p:sp>
        <p:nvSpPr>
          <p:cNvPr id="23556" name="灯片编号占位符 3">
            <a:extLst>
              <a:ext uri="{FF2B5EF4-FFF2-40B4-BE49-F238E27FC236}">
                <a16:creationId xmlns:a16="http://schemas.microsoft.com/office/drawing/2014/main" id="{4C5CF4F5-0F4F-4BF4-B956-02AD2F0453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15D0CFA-79A3-461A-9430-9CBAD1017CBC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27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>
            <a:extLst>
              <a:ext uri="{FF2B5EF4-FFF2-40B4-BE49-F238E27FC236}">
                <a16:creationId xmlns:a16="http://schemas.microsoft.com/office/drawing/2014/main" id="{9CE188A1-29E6-4066-B258-E63BFB996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快速排序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79F579-0B5F-4C19-A4D5-CAAB24C58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改进算法</a:t>
            </a:r>
            <a:endParaRPr lang="en-US" altLang="zh-CN"/>
          </a:p>
          <a:p>
            <a:pPr lvl="1"/>
            <a:r>
              <a:rPr lang="zh-CN" altLang="en-US"/>
              <a:t>基准元素的选取对算法性能有很大影响</a:t>
            </a:r>
            <a:endParaRPr lang="en-US" altLang="zh-CN"/>
          </a:p>
          <a:p>
            <a:pPr lvl="1"/>
            <a:r>
              <a:rPr lang="zh-CN" altLang="en-US"/>
              <a:t>改进方法</a:t>
            </a:r>
            <a:r>
              <a:rPr lang="en-US" altLang="zh-CN"/>
              <a:t>1</a:t>
            </a:r>
            <a:r>
              <a:rPr lang="zh-CN" altLang="en-US"/>
              <a:t>：</a:t>
            </a:r>
            <a:endParaRPr lang="en-US" altLang="zh-CN"/>
          </a:p>
          <a:p>
            <a:pPr lvl="2"/>
            <a:r>
              <a:rPr lang="zh-CN" altLang="en-US"/>
              <a:t>可随机选择一个元素作为基准，避免最坏情况发生</a:t>
            </a:r>
            <a:endParaRPr lang="en-US" altLang="zh-CN"/>
          </a:p>
          <a:p>
            <a:pPr lvl="1"/>
            <a:r>
              <a:rPr lang="zh-CN" altLang="en-US"/>
              <a:t>改进方法</a:t>
            </a:r>
            <a:r>
              <a:rPr lang="en-US" altLang="zh-CN"/>
              <a:t>2</a:t>
            </a:r>
            <a:r>
              <a:rPr lang="zh-CN" altLang="en-US"/>
              <a:t>：</a:t>
            </a:r>
            <a:endParaRPr lang="en-US" altLang="zh-CN"/>
          </a:p>
          <a:p>
            <a:pPr lvl="2"/>
            <a:r>
              <a:rPr lang="zh-CN" altLang="en-US"/>
              <a:t>取左端点、右端点、中点</a:t>
            </a:r>
            <a:r>
              <a:rPr lang="en-US" altLang="zh-CN"/>
              <a:t>(mid=</a:t>
            </a:r>
            <a:r>
              <a:rPr lang="zh-CN" altLang="en-US">
                <a:solidFill>
                  <a:srgbClr val="000099"/>
                </a:solidFill>
                <a:sym typeface="Symbol" panose="05050102010706020507" pitchFamily="18" charset="2"/>
              </a:rPr>
              <a:t></a:t>
            </a:r>
            <a:r>
              <a:rPr lang="en-US" altLang="zh-CN"/>
              <a:t>(left+right)/2</a:t>
            </a:r>
            <a:r>
              <a:rPr lang="en-US" altLang="zh-CN">
                <a:solidFill>
                  <a:srgbClr val="000099"/>
                </a:solidFill>
                <a:sym typeface="Symbol" panose="05050102010706020507" pitchFamily="18" charset="2"/>
              </a:rPr>
              <a:t></a:t>
            </a:r>
            <a:r>
              <a:rPr lang="en-US" altLang="zh-CN"/>
              <a:t>)</a:t>
            </a:r>
            <a:r>
              <a:rPr lang="zh-CN" altLang="en-US"/>
              <a:t>这三个元素中的中间值作为基准</a:t>
            </a:r>
            <a:endParaRPr lang="en-US" altLang="zh-CN"/>
          </a:p>
          <a:p>
            <a:pPr lvl="2"/>
            <a:endParaRPr lang="en-US" altLang="zh-CN"/>
          </a:p>
          <a:p>
            <a:pPr lvl="2"/>
            <a:endParaRPr lang="en-US" altLang="zh-CN"/>
          </a:p>
          <a:p>
            <a:pPr lvl="1"/>
            <a:endParaRPr lang="zh-CN" altLang="en-US"/>
          </a:p>
        </p:txBody>
      </p:sp>
      <p:sp>
        <p:nvSpPr>
          <p:cNvPr id="24580" name="灯片编号占位符 3">
            <a:extLst>
              <a:ext uri="{FF2B5EF4-FFF2-40B4-BE49-F238E27FC236}">
                <a16:creationId xmlns:a16="http://schemas.microsoft.com/office/drawing/2014/main" id="{4573B6C6-E642-46CC-A06E-B99073BD6D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358BB89-7CCF-4456-AECE-47480AF4B313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28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pSp>
        <p:nvGrpSpPr>
          <p:cNvPr id="2" name="组合 12">
            <a:extLst>
              <a:ext uri="{FF2B5EF4-FFF2-40B4-BE49-F238E27FC236}">
                <a16:creationId xmlns:a16="http://schemas.microsoft.com/office/drawing/2014/main" id="{6FE95E22-C4F3-4C42-BA61-34CBA7A85874}"/>
              </a:ext>
            </a:extLst>
          </p:cNvPr>
          <p:cNvGrpSpPr>
            <a:grpSpLocks/>
          </p:cNvGrpSpPr>
          <p:nvPr/>
        </p:nvGrpSpPr>
        <p:grpSpPr bwMode="auto">
          <a:xfrm>
            <a:off x="2289175" y="4833938"/>
            <a:ext cx="3276600" cy="369887"/>
            <a:chOff x="2289327" y="4833156"/>
            <a:chExt cx="3275798" cy="369888"/>
          </a:xfrm>
        </p:grpSpPr>
        <p:sp>
          <p:nvSpPr>
            <p:cNvPr id="24592" name="TextBox 7">
              <a:extLst>
                <a:ext uri="{FF2B5EF4-FFF2-40B4-BE49-F238E27FC236}">
                  <a16:creationId xmlns:a16="http://schemas.microsoft.com/office/drawing/2014/main" id="{55B8CD68-46B5-4124-B103-0A1816EE41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9327" y="4833156"/>
              <a:ext cx="467903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4593" name="TextBox 8">
              <a:extLst>
                <a:ext uri="{FF2B5EF4-FFF2-40B4-BE49-F238E27FC236}">
                  <a16:creationId xmlns:a16="http://schemas.microsoft.com/office/drawing/2014/main" id="{7830CDBD-5673-4E15-AAC8-098D28EBD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7230" y="4833156"/>
              <a:ext cx="467903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4594" name="TextBox 9">
              <a:extLst>
                <a:ext uri="{FF2B5EF4-FFF2-40B4-BE49-F238E27FC236}">
                  <a16:creationId xmlns:a16="http://schemas.microsoft.com/office/drawing/2014/main" id="{B1966F72-0578-4E4E-B85D-A20F732652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5132" y="4833156"/>
              <a:ext cx="467903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4595" name="TextBox 10">
              <a:extLst>
                <a:ext uri="{FF2B5EF4-FFF2-40B4-BE49-F238E27FC236}">
                  <a16:creationId xmlns:a16="http://schemas.microsoft.com/office/drawing/2014/main" id="{596382DA-7F09-456D-B500-72E805F1BB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7082" y="4833156"/>
              <a:ext cx="467903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4596" name="TextBox 11">
              <a:extLst>
                <a:ext uri="{FF2B5EF4-FFF2-40B4-BE49-F238E27FC236}">
                  <a16:creationId xmlns:a16="http://schemas.microsoft.com/office/drawing/2014/main" id="{D9A05EC5-35E6-4D79-829E-D59D6A3071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4985" y="4833156"/>
              <a:ext cx="467903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4597" name="TextBox 12">
              <a:extLst>
                <a:ext uri="{FF2B5EF4-FFF2-40B4-BE49-F238E27FC236}">
                  <a16:creationId xmlns:a16="http://schemas.microsoft.com/office/drawing/2014/main" id="{5BA80C98-FE3B-4795-8CE7-48E3E90CF2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2887" y="4833156"/>
              <a:ext cx="467903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35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4598" name="TextBox 12">
              <a:extLst>
                <a:ext uri="{FF2B5EF4-FFF2-40B4-BE49-F238E27FC236}">
                  <a16:creationId xmlns:a16="http://schemas.microsoft.com/office/drawing/2014/main" id="{166DCEE5-6676-4ED5-BB71-220E1A2097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97222" y="4833156"/>
              <a:ext cx="467903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grpSp>
        <p:nvGrpSpPr>
          <p:cNvPr id="4" name="组合 13">
            <a:extLst>
              <a:ext uri="{FF2B5EF4-FFF2-40B4-BE49-F238E27FC236}">
                <a16:creationId xmlns:a16="http://schemas.microsoft.com/office/drawing/2014/main" id="{05D64EB3-BAEF-4BD6-89A4-4DCD759D57C5}"/>
              </a:ext>
            </a:extLst>
          </p:cNvPr>
          <p:cNvGrpSpPr>
            <a:grpSpLocks/>
          </p:cNvGrpSpPr>
          <p:nvPr/>
        </p:nvGrpSpPr>
        <p:grpSpPr bwMode="auto">
          <a:xfrm>
            <a:off x="2159000" y="5264150"/>
            <a:ext cx="723900" cy="647700"/>
            <a:chOff x="1440048" y="3969322"/>
            <a:chExt cx="723275" cy="648072"/>
          </a:xfrm>
        </p:grpSpPr>
        <p:sp>
          <p:nvSpPr>
            <p:cNvPr id="24590" name="TextBox 14">
              <a:extLst>
                <a:ext uri="{FF2B5EF4-FFF2-40B4-BE49-F238E27FC236}">
                  <a16:creationId xmlns:a16="http://schemas.microsoft.com/office/drawing/2014/main" id="{AB67DE24-15B6-4E6E-905E-C983074FCB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48" y="4309617"/>
              <a:ext cx="7232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rPr>
                <a:t>左端点</a:t>
              </a:r>
            </a:p>
          </p:txBody>
        </p: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088AE667-3780-471C-900B-CE0CD2CF4CCD}"/>
                </a:ext>
              </a:extLst>
            </p:cNvPr>
            <p:cNvCxnSpPr/>
            <p:nvPr/>
          </p:nvCxnSpPr>
          <p:spPr bwMode="auto">
            <a:xfrm flipH="1" flipV="1">
              <a:off x="1817547" y="3969322"/>
              <a:ext cx="0" cy="360570"/>
            </a:xfrm>
            <a:prstGeom prst="straightConnector1">
              <a:avLst/>
            </a:prstGeom>
            <a:ln w="25400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组合 16">
            <a:extLst>
              <a:ext uri="{FF2B5EF4-FFF2-40B4-BE49-F238E27FC236}">
                <a16:creationId xmlns:a16="http://schemas.microsoft.com/office/drawing/2014/main" id="{8DED272C-E202-4618-B352-FE1822A66BE0}"/>
              </a:ext>
            </a:extLst>
          </p:cNvPr>
          <p:cNvGrpSpPr>
            <a:grpSpLocks/>
          </p:cNvGrpSpPr>
          <p:nvPr/>
        </p:nvGrpSpPr>
        <p:grpSpPr bwMode="auto">
          <a:xfrm>
            <a:off x="4968875" y="5264150"/>
            <a:ext cx="723900" cy="647700"/>
            <a:chOff x="1440048" y="3969322"/>
            <a:chExt cx="723275" cy="648072"/>
          </a:xfrm>
        </p:grpSpPr>
        <p:sp>
          <p:nvSpPr>
            <p:cNvPr id="24588" name="TextBox 17">
              <a:extLst>
                <a:ext uri="{FF2B5EF4-FFF2-40B4-BE49-F238E27FC236}">
                  <a16:creationId xmlns:a16="http://schemas.microsoft.com/office/drawing/2014/main" id="{0056A5B3-3D10-4F49-8AD7-C583EDD38F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048" y="4309617"/>
              <a:ext cx="7232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rPr>
                <a:t>右端点</a:t>
              </a:r>
            </a:p>
          </p:txBody>
        </p:sp>
        <p:cxnSp>
          <p:nvCxnSpPr>
            <p:cNvPr id="19" name="直接箭头连接符 18">
              <a:extLst>
                <a:ext uri="{FF2B5EF4-FFF2-40B4-BE49-F238E27FC236}">
                  <a16:creationId xmlns:a16="http://schemas.microsoft.com/office/drawing/2014/main" id="{8672BA00-A75D-4EAF-B6B3-DD0A4AEC81A7}"/>
                </a:ext>
              </a:extLst>
            </p:cNvPr>
            <p:cNvCxnSpPr/>
            <p:nvPr/>
          </p:nvCxnSpPr>
          <p:spPr bwMode="auto">
            <a:xfrm flipH="1" flipV="1">
              <a:off x="1817547" y="3969322"/>
              <a:ext cx="0" cy="360570"/>
            </a:xfrm>
            <a:prstGeom prst="straightConnector1">
              <a:avLst/>
            </a:prstGeom>
            <a:ln w="25400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合 19">
            <a:extLst>
              <a:ext uri="{FF2B5EF4-FFF2-40B4-BE49-F238E27FC236}">
                <a16:creationId xmlns:a16="http://schemas.microsoft.com/office/drawing/2014/main" id="{AA29EE2C-A4A1-4197-AC28-B446447A78BA}"/>
              </a:ext>
            </a:extLst>
          </p:cNvPr>
          <p:cNvGrpSpPr>
            <a:grpSpLocks/>
          </p:cNvGrpSpPr>
          <p:nvPr/>
        </p:nvGrpSpPr>
        <p:grpSpPr bwMode="auto">
          <a:xfrm>
            <a:off x="3668713" y="5264150"/>
            <a:ext cx="542925" cy="647700"/>
            <a:chOff x="1538875" y="3969322"/>
            <a:chExt cx="543739" cy="648072"/>
          </a:xfrm>
        </p:grpSpPr>
        <p:sp>
          <p:nvSpPr>
            <p:cNvPr id="24586" name="TextBox 20">
              <a:extLst>
                <a:ext uri="{FF2B5EF4-FFF2-40B4-BE49-F238E27FC236}">
                  <a16:creationId xmlns:a16="http://schemas.microsoft.com/office/drawing/2014/main" id="{AD032382-9A39-40ED-8F63-2396787ED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8875" y="4309617"/>
              <a:ext cx="54373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rPr>
                <a:t>中点</a:t>
              </a:r>
            </a:p>
          </p:txBody>
        </p:sp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id="{622B2DDD-6144-430B-83CC-C3B72610F269}"/>
                </a:ext>
              </a:extLst>
            </p:cNvPr>
            <p:cNvCxnSpPr/>
            <p:nvPr/>
          </p:nvCxnSpPr>
          <p:spPr bwMode="auto">
            <a:xfrm flipH="1" flipV="1">
              <a:off x="1818694" y="3969322"/>
              <a:ext cx="0" cy="360570"/>
            </a:xfrm>
            <a:prstGeom prst="straightConnector1">
              <a:avLst/>
            </a:prstGeom>
            <a:ln w="25400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F92E4798-0EB3-4C3C-968C-0A17CB2C7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0" y="6165850"/>
            <a:ext cx="4089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取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21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，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25*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，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08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三个元素中的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21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为基准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>
            <a:extLst>
              <a:ext uri="{FF2B5EF4-FFF2-40B4-BE49-F238E27FC236}">
                <a16:creationId xmlns:a16="http://schemas.microsoft.com/office/drawing/2014/main" id="{AA2AAC66-B877-41FF-89A7-56A6678F3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选择排序</a:t>
            </a:r>
          </a:p>
        </p:txBody>
      </p:sp>
      <p:sp>
        <p:nvSpPr>
          <p:cNvPr id="25603" name="内容占位符 2">
            <a:extLst>
              <a:ext uri="{FF2B5EF4-FFF2-40B4-BE49-F238E27FC236}">
                <a16:creationId xmlns:a16="http://schemas.microsoft.com/office/drawing/2014/main" id="{18FBA326-428B-4E61-A8BE-D552B00DA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直接选择排序</a:t>
            </a:r>
            <a:endParaRPr lang="en-US" altLang="zh-CN"/>
          </a:p>
          <a:p>
            <a:pPr lvl="1"/>
            <a:r>
              <a:rPr lang="zh-CN" altLang="en-US"/>
              <a:t>在待排序序列中选择最小的元素</a:t>
            </a:r>
            <a:r>
              <a:rPr lang="en-US" altLang="zh-CN"/>
              <a:t>x</a:t>
            </a:r>
          </a:p>
          <a:p>
            <a:pPr lvl="1"/>
            <a:r>
              <a:rPr lang="en-US" altLang="zh-CN"/>
              <a:t>x</a:t>
            </a:r>
            <a:r>
              <a:rPr lang="zh-CN" altLang="en-US"/>
              <a:t>与第一个元素对换</a:t>
            </a:r>
            <a:endParaRPr lang="en-US" altLang="zh-CN"/>
          </a:p>
          <a:p>
            <a:pPr lvl="1"/>
            <a:r>
              <a:rPr lang="zh-CN" altLang="en-US"/>
              <a:t>剔除</a:t>
            </a:r>
            <a:r>
              <a:rPr lang="en-US" altLang="zh-CN"/>
              <a:t>x</a:t>
            </a:r>
            <a:r>
              <a:rPr lang="zh-CN" altLang="en-US"/>
              <a:t>，对剩下元素执行以上步骤</a:t>
            </a:r>
            <a:endParaRPr lang="en-US" altLang="zh-CN"/>
          </a:p>
        </p:txBody>
      </p:sp>
      <p:sp>
        <p:nvSpPr>
          <p:cNvPr id="25604" name="灯片编号占位符 3">
            <a:extLst>
              <a:ext uri="{FF2B5EF4-FFF2-40B4-BE49-F238E27FC236}">
                <a16:creationId xmlns:a16="http://schemas.microsoft.com/office/drawing/2014/main" id="{A993BA5B-E938-48E6-A79A-9B9DFF382F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5653AF3-C025-406D-B65D-095109819CBE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29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pSp>
        <p:nvGrpSpPr>
          <p:cNvPr id="25605" name="组合 5">
            <a:extLst>
              <a:ext uri="{FF2B5EF4-FFF2-40B4-BE49-F238E27FC236}">
                <a16:creationId xmlns:a16="http://schemas.microsoft.com/office/drawing/2014/main" id="{D0F0306E-35B0-44B9-828B-AA8D29F148FD}"/>
              </a:ext>
            </a:extLst>
          </p:cNvPr>
          <p:cNvGrpSpPr>
            <a:grpSpLocks/>
          </p:cNvGrpSpPr>
          <p:nvPr/>
        </p:nvGrpSpPr>
        <p:grpSpPr bwMode="auto">
          <a:xfrm>
            <a:off x="1581150" y="3527425"/>
            <a:ext cx="2811463" cy="369888"/>
            <a:chOff x="1579620" y="2925426"/>
            <a:chExt cx="2812360" cy="369332"/>
          </a:xfrm>
        </p:grpSpPr>
        <p:sp>
          <p:nvSpPr>
            <p:cNvPr id="25647" name="TextBox 7">
              <a:extLst>
                <a:ext uri="{FF2B5EF4-FFF2-40B4-BE49-F238E27FC236}">
                  <a16:creationId xmlns:a16="http://schemas.microsoft.com/office/drawing/2014/main" id="{CE4A4A75-FAF8-496B-9D97-638A25616E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5648" name="TextBox 8">
              <a:extLst>
                <a:ext uri="{FF2B5EF4-FFF2-40B4-BE49-F238E27FC236}">
                  <a16:creationId xmlns:a16="http://schemas.microsoft.com/office/drawing/2014/main" id="{E69029D6-5D3E-49DF-A1A6-C0D302B21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7672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5649" name="TextBox 9">
              <a:extLst>
                <a:ext uri="{FF2B5EF4-FFF2-40B4-BE49-F238E27FC236}">
                  <a16:creationId xmlns:a16="http://schemas.microsoft.com/office/drawing/2014/main" id="{E37BB985-8FD6-4BF3-A113-7EC84540BB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7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5650" name="TextBox 10">
              <a:extLst>
                <a:ext uri="{FF2B5EF4-FFF2-40B4-BE49-F238E27FC236}">
                  <a16:creationId xmlns:a16="http://schemas.microsoft.com/office/drawing/2014/main" id="{99C9C359-86EA-4451-95DD-A72E035D39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5651" name="TextBox 11">
              <a:extLst>
                <a:ext uri="{FF2B5EF4-FFF2-40B4-BE49-F238E27FC236}">
                  <a16:creationId xmlns:a16="http://schemas.microsoft.com/office/drawing/2014/main" id="{9209E497-BEBD-415F-B962-365D5BE58F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5652" name="TextBox 12">
              <a:extLst>
                <a:ext uri="{FF2B5EF4-FFF2-40B4-BE49-F238E27FC236}">
                  <a16:creationId xmlns:a16="http://schemas.microsoft.com/office/drawing/2014/main" id="{CC0B646C-8684-4C87-9271-0F889BF445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25606" name="TextBox 6">
            <a:extLst>
              <a:ext uri="{FF2B5EF4-FFF2-40B4-BE49-F238E27FC236}">
                <a16:creationId xmlns:a16="http://schemas.microsoft.com/office/drawing/2014/main" id="{77EE3475-1A09-46CE-8D65-D3F453DDD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75" y="3527425"/>
            <a:ext cx="649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初始</a:t>
            </a:r>
          </a:p>
        </p:txBody>
      </p:sp>
      <p:grpSp>
        <p:nvGrpSpPr>
          <p:cNvPr id="3" name="组合 5">
            <a:extLst>
              <a:ext uri="{FF2B5EF4-FFF2-40B4-BE49-F238E27FC236}">
                <a16:creationId xmlns:a16="http://schemas.microsoft.com/office/drawing/2014/main" id="{CDF6C88E-3BF6-420F-B99C-01F9D6A0A40F}"/>
              </a:ext>
            </a:extLst>
          </p:cNvPr>
          <p:cNvGrpSpPr>
            <a:grpSpLocks/>
          </p:cNvGrpSpPr>
          <p:nvPr/>
        </p:nvGrpSpPr>
        <p:grpSpPr bwMode="auto">
          <a:xfrm>
            <a:off x="1581150" y="3995738"/>
            <a:ext cx="2811463" cy="369887"/>
            <a:chOff x="1579620" y="2925426"/>
            <a:chExt cx="2812360" cy="369332"/>
          </a:xfrm>
        </p:grpSpPr>
        <p:sp>
          <p:nvSpPr>
            <p:cNvPr id="14" name="TextBox 7">
              <a:extLst>
                <a:ext uri="{FF2B5EF4-FFF2-40B4-BE49-F238E27FC236}">
                  <a16:creationId xmlns:a16="http://schemas.microsoft.com/office/drawing/2014/main" id="{E2DB2A97-D2DF-4F2C-9F66-517BE71F6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462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2" charset="-122"/>
                </a:rPr>
                <a:t>08</a:t>
              </a:r>
              <a:endParaRPr lang="zh-CN" altLang="en-US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5642" name="TextBox 8">
              <a:extLst>
                <a:ext uri="{FF2B5EF4-FFF2-40B4-BE49-F238E27FC236}">
                  <a16:creationId xmlns:a16="http://schemas.microsoft.com/office/drawing/2014/main" id="{300D6DFD-3791-4570-AE32-2BE8F94F91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7672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5643" name="TextBox 9">
              <a:extLst>
                <a:ext uri="{FF2B5EF4-FFF2-40B4-BE49-F238E27FC236}">
                  <a16:creationId xmlns:a16="http://schemas.microsoft.com/office/drawing/2014/main" id="{911E44E6-B213-4E57-8579-8C8434C2F6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7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5644" name="TextBox 10">
              <a:extLst>
                <a:ext uri="{FF2B5EF4-FFF2-40B4-BE49-F238E27FC236}">
                  <a16:creationId xmlns:a16="http://schemas.microsoft.com/office/drawing/2014/main" id="{C1DDEF0B-254E-4528-B90D-13918D9C5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5645" name="TextBox 11">
              <a:extLst>
                <a:ext uri="{FF2B5EF4-FFF2-40B4-BE49-F238E27FC236}">
                  <a16:creationId xmlns:a16="http://schemas.microsoft.com/office/drawing/2014/main" id="{BC1FA63A-0691-49D6-9C8D-057F2C15FE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5646" name="TextBox 12">
              <a:extLst>
                <a:ext uri="{FF2B5EF4-FFF2-40B4-BE49-F238E27FC236}">
                  <a16:creationId xmlns:a16="http://schemas.microsoft.com/office/drawing/2014/main" id="{2A7DD3CB-3B93-4F24-BB9D-3484A5D89B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20" name="TextBox 6">
            <a:extLst>
              <a:ext uri="{FF2B5EF4-FFF2-40B4-BE49-F238E27FC236}">
                <a16:creationId xmlns:a16="http://schemas.microsoft.com/office/drawing/2014/main" id="{11E4E80C-0887-4398-839D-FA6A568C1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8" y="3995738"/>
            <a:ext cx="777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第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1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步</a:t>
            </a:r>
          </a:p>
        </p:txBody>
      </p:sp>
      <p:grpSp>
        <p:nvGrpSpPr>
          <p:cNvPr id="4" name="组合 5">
            <a:extLst>
              <a:ext uri="{FF2B5EF4-FFF2-40B4-BE49-F238E27FC236}">
                <a16:creationId xmlns:a16="http://schemas.microsoft.com/office/drawing/2014/main" id="{66BA1068-09E8-4018-8395-C3178A145934}"/>
              </a:ext>
            </a:extLst>
          </p:cNvPr>
          <p:cNvGrpSpPr>
            <a:grpSpLocks/>
          </p:cNvGrpSpPr>
          <p:nvPr/>
        </p:nvGrpSpPr>
        <p:grpSpPr bwMode="auto">
          <a:xfrm>
            <a:off x="1581150" y="4427538"/>
            <a:ext cx="2811463" cy="369887"/>
            <a:chOff x="1579620" y="2925426"/>
            <a:chExt cx="2812360" cy="369332"/>
          </a:xfrm>
        </p:grpSpPr>
        <p:sp>
          <p:nvSpPr>
            <p:cNvPr id="22" name="TextBox 7">
              <a:extLst>
                <a:ext uri="{FF2B5EF4-FFF2-40B4-BE49-F238E27FC236}">
                  <a16:creationId xmlns:a16="http://schemas.microsoft.com/office/drawing/2014/main" id="{A97689BB-2A84-4460-8E56-5845BD65F3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462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2" charset="-122"/>
                </a:rPr>
                <a:t>08</a:t>
              </a:r>
              <a:endParaRPr lang="zh-CN" altLang="en-US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3" name="TextBox 8">
              <a:extLst>
                <a:ext uri="{FF2B5EF4-FFF2-40B4-BE49-F238E27FC236}">
                  <a16:creationId xmlns:a16="http://schemas.microsoft.com/office/drawing/2014/main" id="{67734D93-7DFB-410B-84B0-45A801FB3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8082" y="2925426"/>
              <a:ext cx="466874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2" charset="-122"/>
                </a:rPr>
                <a:t>16</a:t>
              </a:r>
              <a:endParaRPr lang="zh-CN" altLang="en-US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5637" name="TextBox 9">
              <a:extLst>
                <a:ext uri="{FF2B5EF4-FFF2-40B4-BE49-F238E27FC236}">
                  <a16:creationId xmlns:a16="http://schemas.microsoft.com/office/drawing/2014/main" id="{D19F003C-2D85-4637-AC93-58E95CA49A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7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5638" name="TextBox 10">
              <a:extLst>
                <a:ext uri="{FF2B5EF4-FFF2-40B4-BE49-F238E27FC236}">
                  <a16:creationId xmlns:a16="http://schemas.microsoft.com/office/drawing/2014/main" id="{905E6146-78B2-4BCE-A68D-46454BBD1E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5639" name="TextBox 11">
              <a:extLst>
                <a:ext uri="{FF2B5EF4-FFF2-40B4-BE49-F238E27FC236}">
                  <a16:creationId xmlns:a16="http://schemas.microsoft.com/office/drawing/2014/main" id="{63F24225-713B-430B-A953-50F7E9B633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5640" name="TextBox 12">
              <a:extLst>
                <a:ext uri="{FF2B5EF4-FFF2-40B4-BE49-F238E27FC236}">
                  <a16:creationId xmlns:a16="http://schemas.microsoft.com/office/drawing/2014/main" id="{67407131-4B4D-4911-9761-2093838FD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28" name="TextBox 6">
            <a:extLst>
              <a:ext uri="{FF2B5EF4-FFF2-40B4-BE49-F238E27FC236}">
                <a16:creationId xmlns:a16="http://schemas.microsoft.com/office/drawing/2014/main" id="{A3DEAA81-F0A2-4741-9B24-5AC06C488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8" y="4427538"/>
            <a:ext cx="777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第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步</a:t>
            </a:r>
          </a:p>
        </p:txBody>
      </p:sp>
      <p:grpSp>
        <p:nvGrpSpPr>
          <p:cNvPr id="5" name="组合 5">
            <a:extLst>
              <a:ext uri="{FF2B5EF4-FFF2-40B4-BE49-F238E27FC236}">
                <a16:creationId xmlns:a16="http://schemas.microsoft.com/office/drawing/2014/main" id="{789E3ED7-CB61-4A3B-94CE-1BBF5583B0AE}"/>
              </a:ext>
            </a:extLst>
          </p:cNvPr>
          <p:cNvGrpSpPr>
            <a:grpSpLocks/>
          </p:cNvGrpSpPr>
          <p:nvPr/>
        </p:nvGrpSpPr>
        <p:grpSpPr bwMode="auto">
          <a:xfrm>
            <a:off x="1581150" y="4859338"/>
            <a:ext cx="2811463" cy="369887"/>
            <a:chOff x="1579620" y="2925426"/>
            <a:chExt cx="2812360" cy="369332"/>
          </a:xfrm>
        </p:grpSpPr>
        <p:sp>
          <p:nvSpPr>
            <p:cNvPr id="30" name="TextBox 7">
              <a:extLst>
                <a:ext uri="{FF2B5EF4-FFF2-40B4-BE49-F238E27FC236}">
                  <a16:creationId xmlns:a16="http://schemas.microsoft.com/office/drawing/2014/main" id="{16BE9928-D046-4AFA-8A03-777ACE52BD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462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2" charset="-122"/>
                </a:rPr>
                <a:t>08</a:t>
              </a:r>
              <a:endParaRPr lang="zh-CN" altLang="en-US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" name="TextBox 8">
              <a:extLst>
                <a:ext uri="{FF2B5EF4-FFF2-40B4-BE49-F238E27FC236}">
                  <a16:creationId xmlns:a16="http://schemas.microsoft.com/office/drawing/2014/main" id="{A4D64B24-8677-478F-B25F-FB7AF4244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8082" y="2925426"/>
              <a:ext cx="466874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2" charset="-122"/>
                </a:rPr>
                <a:t>16</a:t>
              </a:r>
              <a:endParaRPr lang="zh-CN" altLang="en-US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2" name="TextBox 9">
              <a:extLst>
                <a:ext uri="{FF2B5EF4-FFF2-40B4-BE49-F238E27FC236}">
                  <a16:creationId xmlns:a16="http://schemas.microsoft.com/office/drawing/2014/main" id="{B826FCE2-B157-4E23-B0A3-C0BDA99F68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4956" y="2925426"/>
              <a:ext cx="468461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2" charset="-122"/>
                </a:rPr>
                <a:t>21</a:t>
              </a:r>
              <a:endParaRPr lang="zh-CN" altLang="en-US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5632" name="TextBox 10">
              <a:extLst>
                <a:ext uri="{FF2B5EF4-FFF2-40B4-BE49-F238E27FC236}">
                  <a16:creationId xmlns:a16="http://schemas.microsoft.com/office/drawing/2014/main" id="{B61EFD5A-DC5F-4A71-ABBF-E448B230ED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5633" name="TextBox 11">
              <a:extLst>
                <a:ext uri="{FF2B5EF4-FFF2-40B4-BE49-F238E27FC236}">
                  <a16:creationId xmlns:a16="http://schemas.microsoft.com/office/drawing/2014/main" id="{08D50C34-166E-4730-8608-00203649FB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5634" name="TextBox 12">
              <a:extLst>
                <a:ext uri="{FF2B5EF4-FFF2-40B4-BE49-F238E27FC236}">
                  <a16:creationId xmlns:a16="http://schemas.microsoft.com/office/drawing/2014/main" id="{34100AC7-55F0-40B8-908F-96536ED7BC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36" name="TextBox 6">
            <a:extLst>
              <a:ext uri="{FF2B5EF4-FFF2-40B4-BE49-F238E27FC236}">
                <a16:creationId xmlns:a16="http://schemas.microsoft.com/office/drawing/2014/main" id="{219AF827-1571-423D-A404-2B6A02132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8" y="4859338"/>
            <a:ext cx="777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第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3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步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1A8BEADE-DF5A-40BC-B4DE-FB75820BE341}"/>
              </a:ext>
            </a:extLst>
          </p:cNvPr>
          <p:cNvGrpSpPr>
            <a:grpSpLocks/>
          </p:cNvGrpSpPr>
          <p:nvPr/>
        </p:nvGrpSpPr>
        <p:grpSpPr bwMode="auto">
          <a:xfrm>
            <a:off x="1581150" y="5291138"/>
            <a:ext cx="2811463" cy="369887"/>
            <a:chOff x="1579620" y="2925426"/>
            <a:chExt cx="2812360" cy="369332"/>
          </a:xfrm>
        </p:grpSpPr>
        <p:sp>
          <p:nvSpPr>
            <p:cNvPr id="38" name="TextBox 7">
              <a:extLst>
                <a:ext uri="{FF2B5EF4-FFF2-40B4-BE49-F238E27FC236}">
                  <a16:creationId xmlns:a16="http://schemas.microsoft.com/office/drawing/2014/main" id="{4E2A5FF1-D7DD-498C-BACB-EDC0E0AEF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462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2" charset="-122"/>
                </a:rPr>
                <a:t>08</a:t>
              </a:r>
              <a:endParaRPr lang="zh-CN" altLang="en-US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9" name="TextBox 8">
              <a:extLst>
                <a:ext uri="{FF2B5EF4-FFF2-40B4-BE49-F238E27FC236}">
                  <a16:creationId xmlns:a16="http://schemas.microsoft.com/office/drawing/2014/main" id="{9FF03FD6-9C19-427E-9A72-5CA4847A4B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8082" y="2925426"/>
              <a:ext cx="466874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2" charset="-122"/>
                </a:rPr>
                <a:t>16</a:t>
              </a:r>
              <a:endParaRPr lang="zh-CN" altLang="en-US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0" name="TextBox 9">
              <a:extLst>
                <a:ext uri="{FF2B5EF4-FFF2-40B4-BE49-F238E27FC236}">
                  <a16:creationId xmlns:a16="http://schemas.microsoft.com/office/drawing/2014/main" id="{E1F0E3D4-EE38-4C8D-AB2B-CED31FF246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4956" y="2925426"/>
              <a:ext cx="468461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2" charset="-122"/>
                </a:rPr>
                <a:t>21</a:t>
              </a:r>
              <a:endParaRPr lang="zh-CN" altLang="en-US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" name="TextBox 10">
              <a:extLst>
                <a:ext uri="{FF2B5EF4-FFF2-40B4-BE49-F238E27FC236}">
                  <a16:creationId xmlns:a16="http://schemas.microsoft.com/office/drawing/2014/main" id="{0199E814-7368-4A2B-B496-3934609576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8182" y="2925426"/>
              <a:ext cx="468461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2" charset="-122"/>
                </a:rPr>
                <a:t>25</a:t>
              </a:r>
              <a:r>
                <a:rPr lang="en-US" altLang="zh-CN" b="1" dirty="0">
                  <a:solidFill>
                    <a:srgbClr val="C00000"/>
                  </a:solidFill>
                  <a:ea typeface="黑体" pitchFamily="2" charset="-122"/>
                </a:rPr>
                <a:t>*</a:t>
              </a:r>
              <a:endParaRPr lang="zh-CN" altLang="en-US" b="1" dirty="0">
                <a:solidFill>
                  <a:srgbClr val="C00000"/>
                </a:solidFill>
                <a:ea typeface="黑体" pitchFamily="2" charset="-122"/>
              </a:endParaRPr>
            </a:p>
          </p:txBody>
        </p:sp>
        <p:sp>
          <p:nvSpPr>
            <p:cNvPr id="25627" name="TextBox 11">
              <a:extLst>
                <a:ext uri="{FF2B5EF4-FFF2-40B4-BE49-F238E27FC236}">
                  <a16:creationId xmlns:a16="http://schemas.microsoft.com/office/drawing/2014/main" id="{FB5BECAD-0FE1-4B60-BC5D-CE540780BD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5628" name="TextBox 12">
              <a:extLst>
                <a:ext uri="{FF2B5EF4-FFF2-40B4-BE49-F238E27FC236}">
                  <a16:creationId xmlns:a16="http://schemas.microsoft.com/office/drawing/2014/main" id="{64A157FB-153C-4579-91B3-81C0F1326C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44" name="TextBox 6">
            <a:extLst>
              <a:ext uri="{FF2B5EF4-FFF2-40B4-BE49-F238E27FC236}">
                <a16:creationId xmlns:a16="http://schemas.microsoft.com/office/drawing/2014/main" id="{5974F39D-297E-4EAF-B58D-224618266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8" y="5291138"/>
            <a:ext cx="777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第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4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步</a:t>
            </a:r>
          </a:p>
        </p:txBody>
      </p:sp>
      <p:grpSp>
        <p:nvGrpSpPr>
          <p:cNvPr id="7" name="组合 5">
            <a:extLst>
              <a:ext uri="{FF2B5EF4-FFF2-40B4-BE49-F238E27FC236}">
                <a16:creationId xmlns:a16="http://schemas.microsoft.com/office/drawing/2014/main" id="{C7AF2DED-D8E5-4A0A-9BE2-3216B2D3F9D8}"/>
              </a:ext>
            </a:extLst>
          </p:cNvPr>
          <p:cNvGrpSpPr>
            <a:grpSpLocks/>
          </p:cNvGrpSpPr>
          <p:nvPr/>
        </p:nvGrpSpPr>
        <p:grpSpPr bwMode="auto">
          <a:xfrm>
            <a:off x="1581150" y="5722938"/>
            <a:ext cx="2811463" cy="369887"/>
            <a:chOff x="1579620" y="2925426"/>
            <a:chExt cx="2812360" cy="369332"/>
          </a:xfrm>
        </p:grpSpPr>
        <p:sp>
          <p:nvSpPr>
            <p:cNvPr id="46" name="TextBox 7">
              <a:extLst>
                <a:ext uri="{FF2B5EF4-FFF2-40B4-BE49-F238E27FC236}">
                  <a16:creationId xmlns:a16="http://schemas.microsoft.com/office/drawing/2014/main" id="{607EDB83-9B26-447B-8851-F5AFEDAF93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462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2" charset="-122"/>
                </a:rPr>
                <a:t>08</a:t>
              </a:r>
              <a:endParaRPr lang="zh-CN" altLang="en-US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7" name="TextBox 8">
              <a:extLst>
                <a:ext uri="{FF2B5EF4-FFF2-40B4-BE49-F238E27FC236}">
                  <a16:creationId xmlns:a16="http://schemas.microsoft.com/office/drawing/2014/main" id="{9B2B23F3-C2AA-4561-B9BA-A255248EE5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8082" y="2925426"/>
              <a:ext cx="466874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2" charset="-122"/>
                </a:rPr>
                <a:t>16</a:t>
              </a:r>
              <a:endParaRPr lang="zh-CN" altLang="en-US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8" name="TextBox 9">
              <a:extLst>
                <a:ext uri="{FF2B5EF4-FFF2-40B4-BE49-F238E27FC236}">
                  <a16:creationId xmlns:a16="http://schemas.microsoft.com/office/drawing/2014/main" id="{4696C536-70AC-47CB-8077-F0F0D0DA39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4956" y="2925426"/>
              <a:ext cx="468461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2" charset="-122"/>
                </a:rPr>
                <a:t>21</a:t>
              </a:r>
              <a:endParaRPr lang="zh-CN" altLang="en-US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9" name="TextBox 10">
              <a:extLst>
                <a:ext uri="{FF2B5EF4-FFF2-40B4-BE49-F238E27FC236}">
                  <a16:creationId xmlns:a16="http://schemas.microsoft.com/office/drawing/2014/main" id="{18628C3C-D3D4-40E8-A25E-9E4294D4B2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8182" y="2925426"/>
              <a:ext cx="468461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2" charset="-122"/>
                </a:rPr>
                <a:t>25</a:t>
              </a:r>
              <a:r>
                <a:rPr lang="en-US" altLang="zh-CN" b="1" dirty="0">
                  <a:solidFill>
                    <a:srgbClr val="C00000"/>
                  </a:solidFill>
                  <a:ea typeface="黑体" pitchFamily="2" charset="-122"/>
                </a:rPr>
                <a:t>*</a:t>
              </a:r>
              <a:endParaRPr lang="zh-CN" altLang="en-US" b="1" dirty="0">
                <a:solidFill>
                  <a:srgbClr val="C00000"/>
                </a:solidFill>
                <a:ea typeface="黑体" pitchFamily="2" charset="-122"/>
              </a:endParaRPr>
            </a:p>
          </p:txBody>
        </p:sp>
        <p:sp>
          <p:nvSpPr>
            <p:cNvPr id="50" name="TextBox 11">
              <a:extLst>
                <a:ext uri="{FF2B5EF4-FFF2-40B4-BE49-F238E27FC236}">
                  <a16:creationId xmlns:a16="http://schemas.microsoft.com/office/drawing/2014/main" id="{ACD846F4-F1B2-415F-BCFD-C5477847E7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644" y="2925426"/>
              <a:ext cx="466874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2" charset="-122"/>
                </a:rPr>
                <a:t>25</a:t>
              </a:r>
              <a:endParaRPr lang="zh-CN" altLang="en-US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5622" name="TextBox 12">
              <a:extLst>
                <a:ext uri="{FF2B5EF4-FFF2-40B4-BE49-F238E27FC236}">
                  <a16:creationId xmlns:a16="http://schemas.microsoft.com/office/drawing/2014/main" id="{FCA38EF0-238B-4A85-801C-618A819B92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52" name="TextBox 6">
            <a:extLst>
              <a:ext uri="{FF2B5EF4-FFF2-40B4-BE49-F238E27FC236}">
                <a16:creationId xmlns:a16="http://schemas.microsoft.com/office/drawing/2014/main" id="{B13F2F27-E958-44B1-A9A7-0F058A4D4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8" y="5722938"/>
            <a:ext cx="777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第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5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8" grpId="0"/>
      <p:bldP spid="36" grpId="0"/>
      <p:bldP spid="44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>
            <a:extLst>
              <a:ext uri="{FF2B5EF4-FFF2-40B4-BE49-F238E27FC236}">
                <a16:creationId xmlns:a16="http://schemas.microsoft.com/office/drawing/2014/main" id="{975D724A-B71F-447D-9241-C68FA9CAB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排序的概念</a:t>
            </a:r>
          </a:p>
        </p:txBody>
      </p:sp>
      <p:sp>
        <p:nvSpPr>
          <p:cNvPr id="6147" name="内容占位符 2">
            <a:extLst>
              <a:ext uri="{FF2B5EF4-FFF2-40B4-BE49-F238E27FC236}">
                <a16:creationId xmlns:a16="http://schemas.microsoft.com/office/drawing/2014/main" id="{95157F34-FD1C-4242-98A5-57E5D6FDD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定义</a:t>
            </a:r>
            <a:endParaRPr lang="en-US" altLang="zh-CN"/>
          </a:p>
          <a:p>
            <a:pPr lvl="1"/>
            <a:r>
              <a:rPr lang="zh-CN" altLang="en-US"/>
              <a:t>将一组杂乱无章的数据按一定规律顺次排列</a:t>
            </a:r>
            <a:endParaRPr lang="en-US" altLang="zh-CN"/>
          </a:p>
          <a:p>
            <a:r>
              <a:rPr lang="zh-CN" altLang="en-US"/>
              <a:t>数据表</a:t>
            </a:r>
            <a:r>
              <a:rPr lang="en-US" altLang="zh-CN"/>
              <a:t>(dataList)</a:t>
            </a:r>
          </a:p>
          <a:p>
            <a:pPr lvl="1"/>
            <a:r>
              <a:rPr lang="zh-CN" altLang="en-US"/>
              <a:t>待排序数据元素的有限集合</a:t>
            </a:r>
            <a:endParaRPr lang="en-US" altLang="zh-CN"/>
          </a:p>
          <a:p>
            <a:r>
              <a:rPr lang="zh-CN" altLang="en-US"/>
              <a:t>排序码</a:t>
            </a:r>
            <a:r>
              <a:rPr lang="en-US" altLang="zh-CN"/>
              <a:t>(key)</a:t>
            </a:r>
          </a:p>
          <a:p>
            <a:pPr lvl="1"/>
            <a:r>
              <a:rPr lang="zh-CN" altLang="en-US"/>
              <a:t>通常数据元素有多个属性，作为排序依据的属性称为排序码</a:t>
            </a:r>
            <a:endParaRPr lang="en-US" altLang="zh-CN"/>
          </a:p>
          <a:p>
            <a:pPr lvl="2"/>
            <a:r>
              <a:rPr lang="zh-CN" altLang="en-US"/>
              <a:t>学生成绩表，按学号小到大排序，按成绩高到低排序</a:t>
            </a:r>
          </a:p>
        </p:txBody>
      </p:sp>
      <p:sp>
        <p:nvSpPr>
          <p:cNvPr id="6148" name="灯片编号占位符 3">
            <a:extLst>
              <a:ext uri="{FF2B5EF4-FFF2-40B4-BE49-F238E27FC236}">
                <a16:creationId xmlns:a16="http://schemas.microsoft.com/office/drawing/2014/main" id="{CDC4F830-05ED-45CD-8D05-381AE03C08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0EE2A83-367C-4736-A336-932B95ED4300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3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1">
            <a:extLst>
              <a:ext uri="{FF2B5EF4-FFF2-40B4-BE49-F238E27FC236}">
                <a16:creationId xmlns:a16="http://schemas.microsoft.com/office/drawing/2014/main" id="{BD871559-6496-429C-88DF-83EE61B0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选择排序</a:t>
            </a:r>
          </a:p>
        </p:txBody>
      </p:sp>
      <p:sp>
        <p:nvSpPr>
          <p:cNvPr id="26627" name="内容占位符 2">
            <a:extLst>
              <a:ext uri="{FF2B5EF4-FFF2-40B4-BE49-F238E27FC236}">
                <a16:creationId xmlns:a16="http://schemas.microsoft.com/office/drawing/2014/main" id="{8CE6B053-1721-4B89-9E87-0C7FE038F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直接选择排序</a:t>
            </a:r>
          </a:p>
          <a:p>
            <a:pPr lvl="1"/>
            <a:r>
              <a:rPr lang="zh-CN" altLang="en-US" dirty="0"/>
              <a:t>算法分析</a:t>
            </a:r>
            <a:endParaRPr lang="en-US" altLang="zh-CN" dirty="0"/>
          </a:p>
          <a:p>
            <a:pPr lvl="2"/>
            <a:r>
              <a:rPr lang="zh-CN" altLang="en-US" dirty="0"/>
              <a:t>设有</a:t>
            </a:r>
            <a:r>
              <a:rPr lang="en-US" altLang="zh-CN" dirty="0"/>
              <a:t>n</a:t>
            </a:r>
            <a:r>
              <a:rPr lang="zh-CN" altLang="en-US" dirty="0"/>
              <a:t>个元素，第</a:t>
            </a:r>
            <a:r>
              <a:rPr lang="en-US" altLang="zh-CN" dirty="0" err="1"/>
              <a:t>i</a:t>
            </a:r>
            <a:r>
              <a:rPr lang="zh-CN" altLang="en-US" dirty="0"/>
              <a:t>趟比较次数为</a:t>
            </a:r>
            <a:r>
              <a:rPr lang="en-US" altLang="zh-CN" dirty="0"/>
              <a:t>n-i-1</a:t>
            </a:r>
            <a:r>
              <a:rPr lang="zh-CN" altLang="en-US" dirty="0"/>
              <a:t>次</a:t>
            </a:r>
            <a:endParaRPr lang="en-US" altLang="zh-CN" dirty="0"/>
          </a:p>
          <a:p>
            <a:pPr lvl="2"/>
            <a:r>
              <a:rPr lang="zh-CN" altLang="en-US" dirty="0"/>
              <a:t>总比较次数为</a:t>
            </a:r>
            <a:endParaRPr lang="en-US" altLang="zh-CN" dirty="0"/>
          </a:p>
          <a:p>
            <a:pPr lvl="2"/>
            <a:endParaRPr lang="en-US" altLang="zh-CN" dirty="0"/>
          </a:p>
          <a:p>
            <a:pPr lvl="2"/>
            <a:endParaRPr lang="en-US" altLang="zh-CN" dirty="0"/>
          </a:p>
          <a:p>
            <a:pPr lvl="2"/>
            <a:r>
              <a:rPr lang="zh-CN" altLang="en-US" dirty="0"/>
              <a:t>移动次数</a:t>
            </a:r>
            <a:endParaRPr lang="en-US" altLang="zh-CN" dirty="0"/>
          </a:p>
          <a:p>
            <a:pPr lvl="3"/>
            <a:r>
              <a:rPr lang="zh-CN" altLang="en-US" dirty="0"/>
              <a:t>最好情况为</a:t>
            </a:r>
            <a:r>
              <a:rPr lang="en-US" altLang="zh-CN" dirty="0"/>
              <a:t>0</a:t>
            </a:r>
          </a:p>
          <a:p>
            <a:pPr lvl="3"/>
            <a:r>
              <a:rPr lang="zh-CN" altLang="en-US" dirty="0"/>
              <a:t>最坏情况为</a:t>
            </a:r>
            <a:r>
              <a:rPr lang="en-US" altLang="zh-CN" dirty="0"/>
              <a:t>3(n-1)</a:t>
            </a:r>
          </a:p>
          <a:p>
            <a:pPr lvl="2"/>
            <a:r>
              <a:rPr lang="zh-CN" altLang="en-US" dirty="0"/>
              <a:t>直接选择排序是</a:t>
            </a:r>
            <a:r>
              <a:rPr lang="zh-CN" altLang="en-US"/>
              <a:t>不稳定算法，</a:t>
            </a:r>
            <a:r>
              <a:rPr lang="zh-CN" altLang="en-US" dirty="0"/>
              <a:t>反例</a:t>
            </a:r>
            <a:r>
              <a:rPr lang="en-US" altLang="zh-CN" dirty="0"/>
              <a:t>(2, 2’, 1)</a:t>
            </a:r>
          </a:p>
        </p:txBody>
      </p:sp>
      <p:sp>
        <p:nvSpPr>
          <p:cNvPr id="26628" name="灯片编号占位符 3">
            <a:extLst>
              <a:ext uri="{FF2B5EF4-FFF2-40B4-BE49-F238E27FC236}">
                <a16:creationId xmlns:a16="http://schemas.microsoft.com/office/drawing/2014/main" id="{F0AD5093-816C-41C1-9FAF-2D26924DCA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D370DEC-450A-42DD-B5D9-EC8673CD28FB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30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aphicFrame>
        <p:nvGraphicFramePr>
          <p:cNvPr id="26629" name="对象 52">
            <a:extLst>
              <a:ext uri="{FF2B5EF4-FFF2-40B4-BE49-F238E27FC236}">
                <a16:creationId xmlns:a16="http://schemas.microsoft.com/office/drawing/2014/main" id="{B9417227-C77A-49C0-A4E0-D35541BC0E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55875" y="3392488"/>
          <a:ext cx="33845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公式 3.0" r:id="rId2" imgW="1886085" imgH="380910" progId="Equation.3">
                  <p:embed/>
                </p:oleObj>
              </mc:Choice>
              <mc:Fallback>
                <p:oleObj name="Microsoft 公式 3.0" r:id="rId2" imgW="1886085" imgH="380910" progId="Equation.3">
                  <p:embed/>
                  <p:pic>
                    <p:nvPicPr>
                      <p:cNvPr id="0" name="对象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3392488"/>
                        <a:ext cx="338455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540" name="Rectangle 4"/>
          <p:cNvSpPr>
            <a:spLocks noGrp="1" noChangeArrowheads="1"/>
          </p:cNvSpPr>
          <p:nvPr>
            <p:ph type="title"/>
          </p:nvPr>
        </p:nvSpPr>
        <p:spPr>
          <a:xfrm>
            <a:off x="2198655" y="106317"/>
            <a:ext cx="4724400" cy="955675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>
                <a:latin typeface="华文新魏" pitchFamily="2" charset="-122"/>
                <a:ea typeface="华文新魏" pitchFamily="2" charset="-122"/>
              </a:rPr>
              <a:t>树形选择排序</a:t>
            </a:r>
            <a:endParaRPr lang="en-US" altLang="zh-CN" sz="40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961541" name="Rectangle 5"/>
          <p:cNvSpPr>
            <a:spLocks noGrp="1" noChangeArrowheads="1"/>
          </p:cNvSpPr>
          <p:nvPr>
            <p:ph idx="1"/>
          </p:nvPr>
        </p:nvSpPr>
        <p:spPr>
          <a:xfrm>
            <a:off x="555625" y="1128681"/>
            <a:ext cx="8156575" cy="5361019"/>
          </a:xfrm>
        </p:spPr>
        <p:txBody>
          <a:bodyPr>
            <a:normAutofit lnSpcReduction="10000"/>
          </a:bodyPr>
          <a:lstStyle/>
          <a:p>
            <a:pPr>
              <a:lnSpc>
                <a:spcPct val="105000"/>
              </a:lnSpc>
              <a:spcBef>
                <a:spcPct val="10000"/>
              </a:spcBef>
              <a:buClrTx/>
              <a:buSzPct val="50000"/>
            </a:pPr>
            <a:r>
              <a:rPr lang="zh-CN" altLang="en-US" b="1" dirty="0">
                <a:latin typeface="Times New Roman" pitchFamily="18" charset="0"/>
                <a:ea typeface="仿宋_GB2312"/>
                <a:cs typeface="Times New Roman" pitchFamily="18" charset="0"/>
              </a:rPr>
              <a:t>对直接选择排序的改进，主要是减少关键字比较的次数。</a:t>
            </a:r>
            <a:endParaRPr lang="en-US" altLang="zh-CN" b="1" dirty="0">
              <a:latin typeface="Times New Roman" pitchFamily="18" charset="0"/>
              <a:ea typeface="仿宋_GB2312"/>
              <a:cs typeface="Times New Roman" pitchFamily="18" charset="0"/>
            </a:endParaRPr>
          </a:p>
          <a:p>
            <a:pPr>
              <a:lnSpc>
                <a:spcPct val="105000"/>
              </a:lnSpc>
              <a:spcBef>
                <a:spcPct val="10000"/>
              </a:spcBef>
              <a:buClrTx/>
              <a:buSzPct val="50000"/>
            </a:pPr>
            <a:r>
              <a:rPr lang="zh-CN" altLang="en-US" b="1" dirty="0">
                <a:latin typeface="Times New Roman" pitchFamily="18" charset="0"/>
                <a:ea typeface="仿宋_GB2312"/>
                <a:cs typeface="Times New Roman" pitchFamily="18" charset="0"/>
              </a:rPr>
              <a:t>利用锦标赛比赛思想</a:t>
            </a:r>
            <a:r>
              <a:rPr lang="en-US" altLang="zh-CN" b="1" dirty="0">
                <a:latin typeface="Times New Roman" pitchFamily="18" charset="0"/>
                <a:ea typeface="仿宋_GB2312"/>
                <a:cs typeface="Times New Roman" pitchFamily="18" charset="0"/>
              </a:rPr>
              <a:t>, </a:t>
            </a:r>
            <a:r>
              <a:rPr lang="zh-CN" altLang="en-US" b="1" dirty="0">
                <a:latin typeface="Times New Roman" pitchFamily="18" charset="0"/>
                <a:ea typeface="仿宋_GB2312"/>
                <a:cs typeface="Times New Roman" pitchFamily="18" charset="0"/>
              </a:rPr>
              <a:t>实现树形选择排序算法。</a:t>
            </a:r>
            <a:endParaRPr lang="en-US" altLang="zh-CN" b="1" dirty="0">
              <a:latin typeface="Times New Roman" pitchFamily="18" charset="0"/>
              <a:ea typeface="仿宋_GB2312"/>
              <a:cs typeface="Times New Roman" pitchFamily="18" charset="0"/>
            </a:endParaRPr>
          </a:p>
          <a:p>
            <a:pPr>
              <a:lnSpc>
                <a:spcPct val="105000"/>
              </a:lnSpc>
              <a:spcBef>
                <a:spcPct val="10000"/>
              </a:spcBef>
              <a:buClrTx/>
              <a:buSzPct val="50000"/>
            </a:pPr>
            <a:r>
              <a:rPr lang="zh-CN" altLang="en-US" b="1" dirty="0">
                <a:latin typeface="Times New Roman" pitchFamily="18" charset="0"/>
                <a:ea typeface="仿宋_GB2312"/>
                <a:cs typeface="Times New Roman" pitchFamily="18" charset="0"/>
              </a:rPr>
              <a:t>首先对</a:t>
            </a:r>
            <a:r>
              <a:rPr lang="en-US" altLang="zh-CN" b="1" dirty="0">
                <a:latin typeface="Times New Roman" pitchFamily="18" charset="0"/>
                <a:ea typeface="仿宋_GB2312"/>
                <a:cs typeface="Times New Roman" pitchFamily="18" charset="0"/>
              </a:rPr>
              <a:t>n</a:t>
            </a:r>
            <a:r>
              <a:rPr lang="zh-CN" altLang="en-US" b="1" dirty="0">
                <a:latin typeface="Times New Roman" pitchFamily="18" charset="0"/>
                <a:ea typeface="仿宋_GB2312"/>
                <a:cs typeface="Times New Roman" pitchFamily="18" charset="0"/>
              </a:rPr>
              <a:t>个记录的关键字</a:t>
            </a:r>
            <a:r>
              <a:rPr lang="zh-CN" altLang="en-US" b="1" dirty="0">
                <a:solidFill>
                  <a:srgbClr val="FF0000"/>
                </a:solidFill>
                <a:latin typeface="Times New Roman" pitchFamily="18" charset="0"/>
                <a:ea typeface="仿宋_GB2312"/>
                <a:cs typeface="Times New Roman" pitchFamily="18" charset="0"/>
              </a:rPr>
              <a:t>两两比较</a:t>
            </a:r>
            <a:r>
              <a:rPr lang="zh-CN" altLang="en-US" b="1" dirty="0">
                <a:latin typeface="Times New Roman" pitchFamily="18" charset="0"/>
                <a:ea typeface="仿宋_GB2312"/>
                <a:cs typeface="Times New Roman" pitchFamily="18" charset="0"/>
              </a:rPr>
              <a:t>，选取</a:t>
            </a:r>
            <a:r>
              <a:rPr lang="zh-CN" altLang="en-US" b="1" dirty="0">
                <a:latin typeface="Times New Roman" pitchFamily="18" charset="0"/>
                <a:ea typeface="仿宋_GB2312"/>
                <a:cs typeface="Times New Roman" pitchFamily="18" charset="0"/>
                <a:sym typeface="Symbol" pitchFamily="18" charset="2"/>
              </a:rPr>
              <a:t></a:t>
            </a:r>
            <a:r>
              <a:rPr lang="en-US" altLang="zh-CN" b="1" dirty="0">
                <a:latin typeface="Times New Roman" pitchFamily="18" charset="0"/>
                <a:ea typeface="仿宋_GB2312"/>
                <a:cs typeface="Times New Roman" pitchFamily="18" charset="0"/>
              </a:rPr>
              <a:t>n/2</a:t>
            </a:r>
            <a:r>
              <a:rPr lang="en-US" altLang="zh-CN" b="1" dirty="0">
                <a:latin typeface="Times New Roman" pitchFamily="18" charset="0"/>
                <a:ea typeface="仿宋_GB2312"/>
                <a:cs typeface="Times New Roman" pitchFamily="18" charset="0"/>
                <a:sym typeface="Symbol" pitchFamily="18" charset="2"/>
              </a:rPr>
              <a:t></a:t>
            </a:r>
            <a:r>
              <a:rPr lang="zh-CN" altLang="en-US" b="1" dirty="0">
                <a:latin typeface="Times New Roman" pitchFamily="18" charset="0"/>
                <a:ea typeface="仿宋_GB2312"/>
                <a:cs typeface="Times New Roman" pitchFamily="18" charset="0"/>
              </a:rPr>
              <a:t>个较小者</a:t>
            </a:r>
            <a:r>
              <a:rPr lang="zh-CN" altLang="zh-CN" b="1" dirty="0">
                <a:latin typeface="Times New Roman" pitchFamily="18" charset="0"/>
                <a:ea typeface="仿宋_GB2312"/>
                <a:cs typeface="Times New Roman" pitchFamily="18" charset="0"/>
              </a:rPr>
              <a:t>；然后这</a:t>
            </a:r>
            <a:r>
              <a:rPr lang="zh-CN" altLang="en-US" b="1" dirty="0">
                <a:latin typeface="Times New Roman" pitchFamily="18" charset="0"/>
                <a:ea typeface="仿宋_GB2312"/>
                <a:cs typeface="Times New Roman" pitchFamily="18" charset="0"/>
                <a:sym typeface="Symbol" pitchFamily="18" charset="2"/>
              </a:rPr>
              <a:t></a:t>
            </a:r>
            <a:r>
              <a:rPr lang="en-US" altLang="zh-CN" b="1" dirty="0">
                <a:latin typeface="Times New Roman" pitchFamily="18" charset="0"/>
                <a:ea typeface="仿宋_GB2312"/>
                <a:cs typeface="Times New Roman" pitchFamily="18" charset="0"/>
              </a:rPr>
              <a:t>n/2</a:t>
            </a:r>
            <a:r>
              <a:rPr lang="en-US" altLang="zh-CN" b="1" dirty="0">
                <a:latin typeface="Times New Roman" pitchFamily="18" charset="0"/>
                <a:ea typeface="仿宋_GB2312"/>
                <a:cs typeface="Times New Roman" pitchFamily="18" charset="0"/>
                <a:sym typeface="Symbol" pitchFamily="18" charset="2"/>
              </a:rPr>
              <a:t></a:t>
            </a:r>
            <a:r>
              <a:rPr lang="zh-CN" altLang="en-US" b="1" dirty="0">
                <a:latin typeface="Times New Roman" pitchFamily="18" charset="0"/>
                <a:ea typeface="仿宋_GB2312"/>
                <a:cs typeface="Times New Roman" pitchFamily="18" charset="0"/>
              </a:rPr>
              <a:t>个较小者两两进行比较，选取</a:t>
            </a:r>
            <a:r>
              <a:rPr lang="zh-CN" altLang="en-US" b="1" dirty="0">
                <a:latin typeface="Times New Roman" pitchFamily="18" charset="0"/>
                <a:ea typeface="仿宋_GB2312"/>
                <a:cs typeface="Times New Roman" pitchFamily="18" charset="0"/>
                <a:sym typeface="Symbol" pitchFamily="18" charset="2"/>
              </a:rPr>
              <a:t></a:t>
            </a:r>
            <a:r>
              <a:rPr lang="en-US" altLang="zh-CN" b="1" dirty="0">
                <a:latin typeface="Times New Roman" pitchFamily="18" charset="0"/>
                <a:ea typeface="仿宋_GB2312"/>
                <a:cs typeface="Times New Roman" pitchFamily="18" charset="0"/>
              </a:rPr>
              <a:t>n/4</a:t>
            </a:r>
            <a:r>
              <a:rPr lang="en-US" altLang="zh-CN" b="1" dirty="0">
                <a:latin typeface="Times New Roman" pitchFamily="18" charset="0"/>
                <a:ea typeface="仿宋_GB2312"/>
                <a:cs typeface="Times New Roman" pitchFamily="18" charset="0"/>
                <a:sym typeface="Symbol" pitchFamily="18" charset="2"/>
              </a:rPr>
              <a:t></a:t>
            </a:r>
            <a:r>
              <a:rPr lang="zh-CN" altLang="en-US" b="1" dirty="0">
                <a:latin typeface="Times New Roman" pitchFamily="18" charset="0"/>
                <a:ea typeface="仿宋_GB2312"/>
                <a:cs typeface="Times New Roman" pitchFamily="18" charset="0"/>
              </a:rPr>
              <a:t>个较小者</a:t>
            </a:r>
            <a:r>
              <a:rPr lang="en-US" altLang="zh-CN" b="1" dirty="0">
                <a:latin typeface="Times New Roman" pitchFamily="18" charset="0"/>
                <a:ea typeface="仿宋_GB2312"/>
                <a:cs typeface="Times New Roman" pitchFamily="18" charset="0"/>
              </a:rPr>
              <a:t>… </a:t>
            </a:r>
            <a:r>
              <a:rPr lang="zh-CN" altLang="en-US" b="1" dirty="0">
                <a:latin typeface="Times New Roman" pitchFamily="18" charset="0"/>
                <a:ea typeface="仿宋_GB2312"/>
                <a:cs typeface="Times New Roman" pitchFamily="18" charset="0"/>
              </a:rPr>
              <a:t>如此重复，直到只剩</a:t>
            </a:r>
            <a:r>
              <a:rPr lang="en-US" altLang="zh-CN" b="1" dirty="0">
                <a:latin typeface="Times New Roman" pitchFamily="18" charset="0"/>
                <a:ea typeface="仿宋_GB2312"/>
                <a:cs typeface="Times New Roman" pitchFamily="18" charset="0"/>
              </a:rPr>
              <a:t>1</a:t>
            </a:r>
            <a:r>
              <a:rPr lang="zh-CN" altLang="en-US" b="1" dirty="0">
                <a:latin typeface="Times New Roman" pitchFamily="18" charset="0"/>
                <a:ea typeface="仿宋_GB2312"/>
                <a:cs typeface="Times New Roman" pitchFamily="18" charset="0"/>
              </a:rPr>
              <a:t>个关键字为止。</a:t>
            </a:r>
            <a:endParaRPr lang="en-US" altLang="zh-CN" b="1" dirty="0">
              <a:latin typeface="Times New Roman" pitchFamily="18" charset="0"/>
              <a:ea typeface="仿宋_GB2312"/>
              <a:cs typeface="Times New Roman" pitchFamily="18" charset="0"/>
            </a:endParaRPr>
          </a:p>
          <a:p>
            <a:pPr>
              <a:lnSpc>
                <a:spcPct val="105000"/>
              </a:lnSpc>
              <a:spcBef>
                <a:spcPct val="10000"/>
              </a:spcBef>
              <a:buClrTx/>
              <a:buSzPct val="50000"/>
            </a:pPr>
            <a:r>
              <a:rPr lang="zh-CN" altLang="en-US" b="1" dirty="0">
                <a:latin typeface="Times New Roman" pitchFamily="18" charset="0"/>
                <a:ea typeface="仿宋_GB2312"/>
                <a:cs typeface="Times New Roman" pitchFamily="18" charset="0"/>
              </a:rPr>
              <a:t>每个枝结点的关键字都等于其左、右孩子结点中较小的关键字，</a:t>
            </a:r>
            <a:r>
              <a:rPr lang="zh-CN" altLang="en-US" b="1" dirty="0">
                <a:solidFill>
                  <a:srgbClr val="FF0000"/>
                </a:solidFill>
                <a:latin typeface="Times New Roman" pitchFamily="18" charset="0"/>
                <a:ea typeface="仿宋_GB2312"/>
                <a:cs typeface="Times New Roman" pitchFamily="18" charset="0"/>
              </a:rPr>
              <a:t>根结点的关键字就是最小的关键字</a:t>
            </a:r>
            <a:r>
              <a:rPr lang="zh-CN" altLang="en-US" b="1" dirty="0">
                <a:latin typeface="Times New Roman" pitchFamily="18" charset="0"/>
                <a:ea typeface="仿宋_GB2312"/>
                <a:cs typeface="Times New Roman" pitchFamily="18" charset="0"/>
              </a:rPr>
              <a:t>。</a:t>
            </a:r>
          </a:p>
          <a:p>
            <a:pPr>
              <a:lnSpc>
                <a:spcPct val="105000"/>
              </a:lnSpc>
              <a:spcBef>
                <a:spcPct val="10000"/>
              </a:spcBef>
              <a:buClrTx/>
              <a:buSzPct val="50000"/>
            </a:pPr>
            <a:endParaRPr lang="zh-CN" altLang="en-US" sz="3000" b="1" dirty="0">
              <a:latin typeface="Times New Roman" pitchFamily="18" charset="0"/>
              <a:ea typeface="仿宋_GB2312" pitchFamily="49" charset="-122"/>
            </a:endParaRPr>
          </a:p>
        </p:txBody>
      </p:sp>
      <p:sp>
        <p:nvSpPr>
          <p:cNvPr id="961538" name="Rectangle 2"/>
          <p:cNvSpPr>
            <a:spLocks noChangeArrowheads="1"/>
          </p:cNvSpPr>
          <p:nvPr/>
        </p:nvSpPr>
        <p:spPr bwMode="auto">
          <a:xfrm>
            <a:off x="1219200" y="13493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kumimoji="1" lang="zh-CN" altLang="zh-CN" sz="2800" b="1">
              <a:effectLst>
                <a:outerShdw blurRad="38100" dist="38100" dir="2700000" algn="tl">
                  <a:srgbClr val="C0C0C0"/>
                </a:outerShdw>
              </a:effectLst>
              <a:ea typeface="楷体_GB2312" pitchFamily="49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AA45-1050-4A29-8013-90845DAE7AC9}" type="slidenum">
              <a:rPr lang="en-US" altLang="zh-CN" smtClean="0"/>
              <a:pPr/>
              <a:t>31</a:t>
            </a:fld>
            <a:endParaRPr lang="en-US" altLang="zh-CN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73026" y="388371"/>
            <a:ext cx="4418073" cy="2320923"/>
            <a:chOff x="2160" y="1415"/>
            <a:chExt cx="3360" cy="1849"/>
          </a:xfrm>
        </p:grpSpPr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2160" y="2544"/>
              <a:ext cx="768" cy="720"/>
              <a:chOff x="2160" y="2544"/>
              <a:chExt cx="768" cy="720"/>
            </a:xfrm>
          </p:grpSpPr>
          <p:sp>
            <p:nvSpPr>
              <p:cNvPr id="37" name="Oval 6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49</a:t>
                </a:r>
              </a:p>
            </p:txBody>
          </p:sp>
          <p:sp>
            <p:nvSpPr>
              <p:cNvPr id="38" name="Oval 7"/>
              <p:cNvSpPr>
                <a:spLocks noChangeArrowheads="1"/>
              </p:cNvSpPr>
              <p:nvPr/>
            </p:nvSpPr>
            <p:spPr bwMode="auto">
              <a:xfrm>
                <a:off x="264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25</a:t>
                </a:r>
              </a:p>
            </p:txBody>
          </p:sp>
          <p:sp>
            <p:nvSpPr>
              <p:cNvPr id="39" name="Rectangle 8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295" cy="2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25</a:t>
                </a:r>
              </a:p>
            </p:txBody>
          </p:sp>
          <p:sp>
            <p:nvSpPr>
              <p:cNvPr id="40" name="Line 9"/>
              <p:cNvSpPr>
                <a:spLocks noChangeShapeType="1"/>
              </p:cNvSpPr>
              <p:nvPr/>
            </p:nvSpPr>
            <p:spPr bwMode="auto">
              <a:xfrm flipH="1">
                <a:off x="2352" y="2792"/>
                <a:ext cx="136" cy="2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41" name="Line 10"/>
              <p:cNvSpPr>
                <a:spLocks noChangeShapeType="1"/>
              </p:cNvSpPr>
              <p:nvPr/>
            </p:nvSpPr>
            <p:spPr bwMode="auto">
              <a:xfrm>
                <a:off x="2592" y="2792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</p:grpSp>
        <p:grpSp>
          <p:nvGrpSpPr>
            <p:cNvPr id="10" name="Group 11"/>
            <p:cNvGrpSpPr>
              <a:grpSpLocks/>
            </p:cNvGrpSpPr>
            <p:nvPr/>
          </p:nvGrpSpPr>
          <p:grpSpPr bwMode="auto">
            <a:xfrm>
              <a:off x="3024" y="2544"/>
              <a:ext cx="768" cy="720"/>
              <a:chOff x="2160" y="2544"/>
              <a:chExt cx="768" cy="720"/>
            </a:xfrm>
          </p:grpSpPr>
          <p:sp>
            <p:nvSpPr>
              <p:cNvPr id="32" name="Oval 12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37</a:t>
                </a:r>
              </a:p>
            </p:txBody>
          </p:sp>
          <p:sp>
            <p:nvSpPr>
              <p:cNvPr id="33" name="Oval 13"/>
              <p:cNvSpPr>
                <a:spLocks noChangeArrowheads="1"/>
              </p:cNvSpPr>
              <p:nvPr/>
            </p:nvSpPr>
            <p:spPr bwMode="auto">
              <a:xfrm>
                <a:off x="264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28</a:t>
                </a:r>
              </a:p>
            </p:txBody>
          </p:sp>
          <p:sp>
            <p:nvSpPr>
              <p:cNvPr id="34" name="Rectangle 14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295" cy="2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28</a:t>
                </a:r>
              </a:p>
            </p:txBody>
          </p:sp>
          <p:sp>
            <p:nvSpPr>
              <p:cNvPr id="35" name="Line 15"/>
              <p:cNvSpPr>
                <a:spLocks noChangeShapeType="1"/>
              </p:cNvSpPr>
              <p:nvPr/>
            </p:nvSpPr>
            <p:spPr bwMode="auto">
              <a:xfrm flipH="1">
                <a:off x="2352" y="2792"/>
                <a:ext cx="136" cy="2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36" name="Line 16"/>
              <p:cNvSpPr>
                <a:spLocks noChangeShapeType="1"/>
              </p:cNvSpPr>
              <p:nvPr/>
            </p:nvSpPr>
            <p:spPr bwMode="auto">
              <a:xfrm>
                <a:off x="2592" y="2792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</p:grpSp>
        <p:grpSp>
          <p:nvGrpSpPr>
            <p:cNvPr id="11" name="Group 17"/>
            <p:cNvGrpSpPr>
              <a:grpSpLocks/>
            </p:cNvGrpSpPr>
            <p:nvPr/>
          </p:nvGrpSpPr>
          <p:grpSpPr bwMode="auto">
            <a:xfrm>
              <a:off x="3888" y="2544"/>
              <a:ext cx="768" cy="720"/>
              <a:chOff x="2160" y="2544"/>
              <a:chExt cx="768" cy="720"/>
            </a:xfrm>
          </p:grpSpPr>
          <p:sp>
            <p:nvSpPr>
              <p:cNvPr id="27" name="Oval 18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19</a:t>
                </a:r>
              </a:p>
            </p:txBody>
          </p:sp>
          <p:sp>
            <p:nvSpPr>
              <p:cNvPr id="28" name="Oval 19"/>
              <p:cNvSpPr>
                <a:spLocks noChangeArrowheads="1"/>
              </p:cNvSpPr>
              <p:nvPr/>
            </p:nvSpPr>
            <p:spPr bwMode="auto">
              <a:xfrm>
                <a:off x="264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65</a:t>
                </a:r>
              </a:p>
            </p:txBody>
          </p:sp>
          <p:sp>
            <p:nvSpPr>
              <p:cNvPr id="29" name="Rectangle 20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295" cy="2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19</a:t>
                </a:r>
              </a:p>
            </p:txBody>
          </p:sp>
          <p:sp>
            <p:nvSpPr>
              <p:cNvPr id="30" name="Line 21"/>
              <p:cNvSpPr>
                <a:spLocks noChangeShapeType="1"/>
              </p:cNvSpPr>
              <p:nvPr/>
            </p:nvSpPr>
            <p:spPr bwMode="auto">
              <a:xfrm flipH="1">
                <a:off x="2352" y="2792"/>
                <a:ext cx="136" cy="2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31" name="Line 22"/>
              <p:cNvSpPr>
                <a:spLocks noChangeShapeType="1"/>
              </p:cNvSpPr>
              <p:nvPr/>
            </p:nvSpPr>
            <p:spPr bwMode="auto">
              <a:xfrm>
                <a:off x="2592" y="2792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</p:grpSp>
        <p:grpSp>
          <p:nvGrpSpPr>
            <p:cNvPr id="12" name="Group 23"/>
            <p:cNvGrpSpPr>
              <a:grpSpLocks/>
            </p:cNvGrpSpPr>
            <p:nvPr/>
          </p:nvGrpSpPr>
          <p:grpSpPr bwMode="auto">
            <a:xfrm>
              <a:off x="4752" y="2544"/>
              <a:ext cx="768" cy="720"/>
              <a:chOff x="2160" y="2544"/>
              <a:chExt cx="768" cy="720"/>
            </a:xfrm>
          </p:grpSpPr>
          <p:sp>
            <p:nvSpPr>
              <p:cNvPr id="22" name="Oval 24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15</a:t>
                </a:r>
              </a:p>
            </p:txBody>
          </p:sp>
          <p:sp>
            <p:nvSpPr>
              <p:cNvPr id="23" name="Oval 25"/>
              <p:cNvSpPr>
                <a:spLocks noChangeArrowheads="1"/>
              </p:cNvSpPr>
              <p:nvPr/>
            </p:nvSpPr>
            <p:spPr bwMode="auto">
              <a:xfrm>
                <a:off x="264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34</a:t>
                </a:r>
              </a:p>
            </p:txBody>
          </p:sp>
          <p:sp>
            <p:nvSpPr>
              <p:cNvPr id="24" name="Rectangle 26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295" cy="2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15</a:t>
                </a:r>
              </a:p>
            </p:txBody>
          </p:sp>
          <p:sp>
            <p:nvSpPr>
              <p:cNvPr id="25" name="Line 27"/>
              <p:cNvSpPr>
                <a:spLocks noChangeShapeType="1"/>
              </p:cNvSpPr>
              <p:nvPr/>
            </p:nvSpPr>
            <p:spPr bwMode="auto">
              <a:xfrm flipH="1">
                <a:off x="2352" y="2792"/>
                <a:ext cx="136" cy="2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26" name="Line 28"/>
              <p:cNvSpPr>
                <a:spLocks noChangeShapeType="1"/>
              </p:cNvSpPr>
              <p:nvPr/>
            </p:nvSpPr>
            <p:spPr bwMode="auto">
              <a:xfrm>
                <a:off x="2592" y="2792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</p:grpSp>
        <p:sp>
          <p:nvSpPr>
            <p:cNvPr id="13" name="Rectangle 29"/>
            <p:cNvSpPr>
              <a:spLocks noChangeArrowheads="1"/>
            </p:cNvSpPr>
            <p:nvPr/>
          </p:nvSpPr>
          <p:spPr bwMode="auto">
            <a:xfrm>
              <a:off x="2880" y="2008"/>
              <a:ext cx="272" cy="2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2400" b="1"/>
                <a:t>25</a:t>
              </a:r>
            </a:p>
          </p:txBody>
        </p:sp>
        <p:sp>
          <p:nvSpPr>
            <p:cNvPr id="14" name="Rectangle 30"/>
            <p:cNvSpPr>
              <a:spLocks noChangeArrowheads="1"/>
            </p:cNvSpPr>
            <p:nvPr/>
          </p:nvSpPr>
          <p:spPr bwMode="auto">
            <a:xfrm>
              <a:off x="4560" y="2007"/>
              <a:ext cx="272" cy="2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2400" b="1"/>
                <a:t>15</a:t>
              </a:r>
            </a:p>
          </p:txBody>
        </p:sp>
        <p:sp>
          <p:nvSpPr>
            <p:cNvPr id="15" name="Rectangle 31"/>
            <p:cNvSpPr>
              <a:spLocks noChangeArrowheads="1"/>
            </p:cNvSpPr>
            <p:nvPr/>
          </p:nvSpPr>
          <p:spPr bwMode="auto">
            <a:xfrm>
              <a:off x="3696" y="1415"/>
              <a:ext cx="272" cy="2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2400" b="1" dirty="0"/>
                <a:t>15</a:t>
              </a:r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 flipH="1">
              <a:off x="2592" y="2256"/>
              <a:ext cx="384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17" name="Line 33"/>
            <p:cNvSpPr>
              <a:spLocks noChangeShapeType="1"/>
            </p:cNvSpPr>
            <p:nvPr/>
          </p:nvSpPr>
          <p:spPr bwMode="auto">
            <a:xfrm>
              <a:off x="3072" y="2256"/>
              <a:ext cx="336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 flipH="1">
              <a:off x="4272" y="2256"/>
              <a:ext cx="384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>
              <a:off x="4752" y="2256"/>
              <a:ext cx="336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20" name="Line 36"/>
            <p:cNvSpPr>
              <a:spLocks noChangeShapeType="1"/>
            </p:cNvSpPr>
            <p:nvPr/>
          </p:nvSpPr>
          <p:spPr bwMode="auto">
            <a:xfrm flipH="1">
              <a:off x="3072" y="1672"/>
              <a:ext cx="72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21" name="Line 37"/>
            <p:cNvSpPr>
              <a:spLocks noChangeShapeType="1"/>
            </p:cNvSpPr>
            <p:nvPr/>
          </p:nvSpPr>
          <p:spPr bwMode="auto">
            <a:xfrm>
              <a:off x="3880" y="1664"/>
              <a:ext cx="768" cy="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</p:grpSp>
      <p:grpSp>
        <p:nvGrpSpPr>
          <p:cNvPr id="42" name="Group 4"/>
          <p:cNvGrpSpPr>
            <a:grpSpLocks/>
          </p:cNvGrpSpPr>
          <p:nvPr/>
        </p:nvGrpSpPr>
        <p:grpSpPr bwMode="auto">
          <a:xfrm>
            <a:off x="4681539" y="346649"/>
            <a:ext cx="4418073" cy="2320923"/>
            <a:chOff x="2160" y="1415"/>
            <a:chExt cx="3360" cy="1849"/>
          </a:xfrm>
        </p:grpSpPr>
        <p:grpSp>
          <p:nvGrpSpPr>
            <p:cNvPr id="43" name="Group 5"/>
            <p:cNvGrpSpPr>
              <a:grpSpLocks/>
            </p:cNvGrpSpPr>
            <p:nvPr/>
          </p:nvGrpSpPr>
          <p:grpSpPr bwMode="auto">
            <a:xfrm>
              <a:off x="2160" y="2544"/>
              <a:ext cx="768" cy="720"/>
              <a:chOff x="2160" y="2544"/>
              <a:chExt cx="768" cy="720"/>
            </a:xfrm>
          </p:grpSpPr>
          <p:sp>
            <p:nvSpPr>
              <p:cNvPr id="71" name="Oval 6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49</a:t>
                </a:r>
              </a:p>
            </p:txBody>
          </p:sp>
          <p:sp>
            <p:nvSpPr>
              <p:cNvPr id="72" name="Oval 7"/>
              <p:cNvSpPr>
                <a:spLocks noChangeArrowheads="1"/>
              </p:cNvSpPr>
              <p:nvPr/>
            </p:nvSpPr>
            <p:spPr bwMode="auto">
              <a:xfrm>
                <a:off x="264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25</a:t>
                </a:r>
              </a:p>
            </p:txBody>
          </p:sp>
          <p:sp>
            <p:nvSpPr>
              <p:cNvPr id="73" name="Rectangle 8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295" cy="2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25</a:t>
                </a:r>
              </a:p>
            </p:txBody>
          </p:sp>
          <p:sp>
            <p:nvSpPr>
              <p:cNvPr id="74" name="Line 9"/>
              <p:cNvSpPr>
                <a:spLocks noChangeShapeType="1"/>
              </p:cNvSpPr>
              <p:nvPr/>
            </p:nvSpPr>
            <p:spPr bwMode="auto">
              <a:xfrm flipH="1">
                <a:off x="2352" y="2792"/>
                <a:ext cx="136" cy="2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75" name="Line 10"/>
              <p:cNvSpPr>
                <a:spLocks noChangeShapeType="1"/>
              </p:cNvSpPr>
              <p:nvPr/>
            </p:nvSpPr>
            <p:spPr bwMode="auto">
              <a:xfrm>
                <a:off x="2592" y="2792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</p:grpSp>
        <p:grpSp>
          <p:nvGrpSpPr>
            <p:cNvPr id="44" name="Group 11"/>
            <p:cNvGrpSpPr>
              <a:grpSpLocks/>
            </p:cNvGrpSpPr>
            <p:nvPr/>
          </p:nvGrpSpPr>
          <p:grpSpPr bwMode="auto">
            <a:xfrm>
              <a:off x="3024" y="2544"/>
              <a:ext cx="768" cy="720"/>
              <a:chOff x="2160" y="2544"/>
              <a:chExt cx="768" cy="720"/>
            </a:xfrm>
          </p:grpSpPr>
          <p:sp>
            <p:nvSpPr>
              <p:cNvPr id="66" name="Oval 12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37</a:t>
                </a:r>
              </a:p>
            </p:txBody>
          </p:sp>
          <p:sp>
            <p:nvSpPr>
              <p:cNvPr id="67" name="Oval 13"/>
              <p:cNvSpPr>
                <a:spLocks noChangeArrowheads="1"/>
              </p:cNvSpPr>
              <p:nvPr/>
            </p:nvSpPr>
            <p:spPr bwMode="auto">
              <a:xfrm>
                <a:off x="264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28</a:t>
                </a:r>
              </a:p>
            </p:txBody>
          </p:sp>
          <p:sp>
            <p:nvSpPr>
              <p:cNvPr id="68" name="Rectangle 14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295" cy="2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28</a:t>
                </a:r>
              </a:p>
            </p:txBody>
          </p:sp>
          <p:sp>
            <p:nvSpPr>
              <p:cNvPr id="69" name="Line 15"/>
              <p:cNvSpPr>
                <a:spLocks noChangeShapeType="1"/>
              </p:cNvSpPr>
              <p:nvPr/>
            </p:nvSpPr>
            <p:spPr bwMode="auto">
              <a:xfrm flipH="1">
                <a:off x="2352" y="2792"/>
                <a:ext cx="136" cy="2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70" name="Line 16"/>
              <p:cNvSpPr>
                <a:spLocks noChangeShapeType="1"/>
              </p:cNvSpPr>
              <p:nvPr/>
            </p:nvSpPr>
            <p:spPr bwMode="auto">
              <a:xfrm>
                <a:off x="2592" y="2792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</p:grpSp>
        <p:grpSp>
          <p:nvGrpSpPr>
            <p:cNvPr id="45" name="Group 17"/>
            <p:cNvGrpSpPr>
              <a:grpSpLocks/>
            </p:cNvGrpSpPr>
            <p:nvPr/>
          </p:nvGrpSpPr>
          <p:grpSpPr bwMode="auto">
            <a:xfrm>
              <a:off x="3888" y="2544"/>
              <a:ext cx="768" cy="720"/>
              <a:chOff x="2160" y="2544"/>
              <a:chExt cx="768" cy="720"/>
            </a:xfrm>
          </p:grpSpPr>
          <p:sp>
            <p:nvSpPr>
              <p:cNvPr id="61" name="Oval 18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19</a:t>
                </a:r>
              </a:p>
            </p:txBody>
          </p:sp>
          <p:sp>
            <p:nvSpPr>
              <p:cNvPr id="62" name="Oval 19"/>
              <p:cNvSpPr>
                <a:spLocks noChangeArrowheads="1"/>
              </p:cNvSpPr>
              <p:nvPr/>
            </p:nvSpPr>
            <p:spPr bwMode="auto">
              <a:xfrm>
                <a:off x="264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 dirty="0"/>
                  <a:t>65</a:t>
                </a:r>
              </a:p>
            </p:txBody>
          </p:sp>
          <p:sp>
            <p:nvSpPr>
              <p:cNvPr id="63" name="Rectangle 20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295" cy="2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19</a:t>
                </a:r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flipH="1">
                <a:off x="2352" y="2792"/>
                <a:ext cx="136" cy="2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>
                <a:off x="2592" y="2792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</p:grpSp>
        <p:grpSp>
          <p:nvGrpSpPr>
            <p:cNvPr id="46" name="Group 23"/>
            <p:cNvGrpSpPr>
              <a:grpSpLocks/>
            </p:cNvGrpSpPr>
            <p:nvPr/>
          </p:nvGrpSpPr>
          <p:grpSpPr bwMode="auto">
            <a:xfrm>
              <a:off x="4752" y="2544"/>
              <a:ext cx="768" cy="720"/>
              <a:chOff x="2160" y="2544"/>
              <a:chExt cx="768" cy="720"/>
            </a:xfrm>
          </p:grpSpPr>
          <p:sp>
            <p:nvSpPr>
              <p:cNvPr id="56" name="Oval 24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57" name="Oval 25"/>
              <p:cNvSpPr>
                <a:spLocks noChangeArrowheads="1"/>
              </p:cNvSpPr>
              <p:nvPr/>
            </p:nvSpPr>
            <p:spPr bwMode="auto">
              <a:xfrm>
                <a:off x="264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 dirty="0"/>
                  <a:t>34</a:t>
                </a:r>
              </a:p>
            </p:txBody>
          </p:sp>
          <p:sp>
            <p:nvSpPr>
              <p:cNvPr id="58" name="Rectangle 26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295" cy="2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 dirty="0">
                    <a:solidFill>
                      <a:srgbClr val="FF0000"/>
                    </a:solidFill>
                  </a:rPr>
                  <a:t>34</a:t>
                </a:r>
              </a:p>
            </p:txBody>
          </p:sp>
          <p:sp>
            <p:nvSpPr>
              <p:cNvPr id="59" name="Line 27"/>
              <p:cNvSpPr>
                <a:spLocks noChangeShapeType="1"/>
              </p:cNvSpPr>
              <p:nvPr/>
            </p:nvSpPr>
            <p:spPr bwMode="auto">
              <a:xfrm flipH="1">
                <a:off x="2352" y="2792"/>
                <a:ext cx="136" cy="2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60" name="Line 28"/>
              <p:cNvSpPr>
                <a:spLocks noChangeShapeType="1"/>
              </p:cNvSpPr>
              <p:nvPr/>
            </p:nvSpPr>
            <p:spPr bwMode="auto">
              <a:xfrm>
                <a:off x="2592" y="2792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</p:grpSp>
        <p:sp>
          <p:nvSpPr>
            <p:cNvPr id="47" name="Rectangle 29"/>
            <p:cNvSpPr>
              <a:spLocks noChangeArrowheads="1"/>
            </p:cNvSpPr>
            <p:nvPr/>
          </p:nvSpPr>
          <p:spPr bwMode="auto">
            <a:xfrm>
              <a:off x="2880" y="2008"/>
              <a:ext cx="272" cy="2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2400" b="1"/>
                <a:t>25</a:t>
              </a:r>
            </a:p>
          </p:txBody>
        </p:sp>
        <p:sp>
          <p:nvSpPr>
            <p:cNvPr id="48" name="Rectangle 30"/>
            <p:cNvSpPr>
              <a:spLocks noChangeArrowheads="1"/>
            </p:cNvSpPr>
            <p:nvPr/>
          </p:nvSpPr>
          <p:spPr bwMode="auto">
            <a:xfrm>
              <a:off x="4560" y="2007"/>
              <a:ext cx="272" cy="2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2400" b="1" dirty="0">
                  <a:solidFill>
                    <a:srgbClr val="FF0000"/>
                  </a:solidFill>
                </a:rPr>
                <a:t>19</a:t>
              </a:r>
            </a:p>
          </p:txBody>
        </p:sp>
        <p:sp>
          <p:nvSpPr>
            <p:cNvPr id="49" name="Rectangle 31"/>
            <p:cNvSpPr>
              <a:spLocks noChangeArrowheads="1"/>
            </p:cNvSpPr>
            <p:nvPr/>
          </p:nvSpPr>
          <p:spPr bwMode="auto">
            <a:xfrm>
              <a:off x="3696" y="1415"/>
              <a:ext cx="272" cy="2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2400" b="1" dirty="0">
                  <a:solidFill>
                    <a:srgbClr val="FF0000"/>
                  </a:solidFill>
                </a:rPr>
                <a:t>19</a:t>
              </a:r>
            </a:p>
          </p:txBody>
        </p:sp>
        <p:sp>
          <p:nvSpPr>
            <p:cNvPr id="50" name="Line 32"/>
            <p:cNvSpPr>
              <a:spLocks noChangeShapeType="1"/>
            </p:cNvSpPr>
            <p:nvPr/>
          </p:nvSpPr>
          <p:spPr bwMode="auto">
            <a:xfrm flipH="1">
              <a:off x="2592" y="2256"/>
              <a:ext cx="384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51" name="Line 33"/>
            <p:cNvSpPr>
              <a:spLocks noChangeShapeType="1"/>
            </p:cNvSpPr>
            <p:nvPr/>
          </p:nvSpPr>
          <p:spPr bwMode="auto">
            <a:xfrm>
              <a:off x="3072" y="2256"/>
              <a:ext cx="336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52" name="Line 34"/>
            <p:cNvSpPr>
              <a:spLocks noChangeShapeType="1"/>
            </p:cNvSpPr>
            <p:nvPr/>
          </p:nvSpPr>
          <p:spPr bwMode="auto">
            <a:xfrm flipH="1">
              <a:off x="4272" y="2256"/>
              <a:ext cx="384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53" name="Line 35"/>
            <p:cNvSpPr>
              <a:spLocks noChangeShapeType="1"/>
            </p:cNvSpPr>
            <p:nvPr/>
          </p:nvSpPr>
          <p:spPr bwMode="auto">
            <a:xfrm>
              <a:off x="4752" y="2256"/>
              <a:ext cx="336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54" name="Line 36"/>
            <p:cNvSpPr>
              <a:spLocks noChangeShapeType="1"/>
            </p:cNvSpPr>
            <p:nvPr/>
          </p:nvSpPr>
          <p:spPr bwMode="auto">
            <a:xfrm flipH="1">
              <a:off x="3072" y="1672"/>
              <a:ext cx="72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55" name="Line 37"/>
            <p:cNvSpPr>
              <a:spLocks noChangeShapeType="1"/>
            </p:cNvSpPr>
            <p:nvPr/>
          </p:nvSpPr>
          <p:spPr bwMode="auto">
            <a:xfrm>
              <a:off x="3880" y="1664"/>
              <a:ext cx="768" cy="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938639" y="393417"/>
            <a:ext cx="1058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输出</a:t>
            </a:r>
            <a:r>
              <a:rPr lang="en-US" altLang="zh-CN" sz="2000" b="1" dirty="0">
                <a:solidFill>
                  <a:srgbClr val="FF0000"/>
                </a:solidFill>
              </a:rPr>
              <a:t>15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410929" y="358621"/>
            <a:ext cx="1058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输出</a:t>
            </a:r>
            <a:r>
              <a:rPr lang="en-US" altLang="zh-CN" sz="2000" b="1" dirty="0">
                <a:solidFill>
                  <a:srgbClr val="FF0000"/>
                </a:solidFill>
              </a:rPr>
              <a:t>19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grpSp>
        <p:nvGrpSpPr>
          <p:cNvPr id="114" name="Group 4"/>
          <p:cNvGrpSpPr>
            <a:grpSpLocks/>
          </p:cNvGrpSpPr>
          <p:nvPr/>
        </p:nvGrpSpPr>
        <p:grpSpPr bwMode="auto">
          <a:xfrm>
            <a:off x="109539" y="2944281"/>
            <a:ext cx="4418073" cy="2320923"/>
            <a:chOff x="2160" y="1415"/>
            <a:chExt cx="3360" cy="1849"/>
          </a:xfrm>
        </p:grpSpPr>
        <p:grpSp>
          <p:nvGrpSpPr>
            <p:cNvPr id="115" name="Group 5"/>
            <p:cNvGrpSpPr>
              <a:grpSpLocks/>
            </p:cNvGrpSpPr>
            <p:nvPr/>
          </p:nvGrpSpPr>
          <p:grpSpPr bwMode="auto">
            <a:xfrm>
              <a:off x="2160" y="2544"/>
              <a:ext cx="768" cy="720"/>
              <a:chOff x="2160" y="2544"/>
              <a:chExt cx="768" cy="720"/>
            </a:xfrm>
          </p:grpSpPr>
          <p:sp>
            <p:nvSpPr>
              <p:cNvPr id="143" name="Oval 6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49</a:t>
                </a:r>
              </a:p>
            </p:txBody>
          </p:sp>
          <p:sp>
            <p:nvSpPr>
              <p:cNvPr id="144" name="Oval 7"/>
              <p:cNvSpPr>
                <a:spLocks noChangeArrowheads="1"/>
              </p:cNvSpPr>
              <p:nvPr/>
            </p:nvSpPr>
            <p:spPr bwMode="auto">
              <a:xfrm>
                <a:off x="264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25</a:t>
                </a:r>
              </a:p>
            </p:txBody>
          </p:sp>
          <p:sp>
            <p:nvSpPr>
              <p:cNvPr id="145" name="Rectangle 8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295" cy="2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25</a:t>
                </a:r>
              </a:p>
            </p:txBody>
          </p:sp>
          <p:sp>
            <p:nvSpPr>
              <p:cNvPr id="146" name="Line 9"/>
              <p:cNvSpPr>
                <a:spLocks noChangeShapeType="1"/>
              </p:cNvSpPr>
              <p:nvPr/>
            </p:nvSpPr>
            <p:spPr bwMode="auto">
              <a:xfrm flipH="1">
                <a:off x="2352" y="2792"/>
                <a:ext cx="136" cy="2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47" name="Line 10"/>
              <p:cNvSpPr>
                <a:spLocks noChangeShapeType="1"/>
              </p:cNvSpPr>
              <p:nvPr/>
            </p:nvSpPr>
            <p:spPr bwMode="auto">
              <a:xfrm>
                <a:off x="2592" y="2792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</p:grpSp>
        <p:grpSp>
          <p:nvGrpSpPr>
            <p:cNvPr id="116" name="Group 11"/>
            <p:cNvGrpSpPr>
              <a:grpSpLocks/>
            </p:cNvGrpSpPr>
            <p:nvPr/>
          </p:nvGrpSpPr>
          <p:grpSpPr bwMode="auto">
            <a:xfrm>
              <a:off x="3024" y="2544"/>
              <a:ext cx="768" cy="720"/>
              <a:chOff x="2160" y="2544"/>
              <a:chExt cx="768" cy="720"/>
            </a:xfrm>
          </p:grpSpPr>
          <p:sp>
            <p:nvSpPr>
              <p:cNvPr id="138" name="Oval 12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37</a:t>
                </a:r>
              </a:p>
            </p:txBody>
          </p:sp>
          <p:sp>
            <p:nvSpPr>
              <p:cNvPr id="139" name="Oval 13"/>
              <p:cNvSpPr>
                <a:spLocks noChangeArrowheads="1"/>
              </p:cNvSpPr>
              <p:nvPr/>
            </p:nvSpPr>
            <p:spPr bwMode="auto">
              <a:xfrm>
                <a:off x="264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28</a:t>
                </a:r>
              </a:p>
            </p:txBody>
          </p:sp>
          <p:sp>
            <p:nvSpPr>
              <p:cNvPr id="140" name="Rectangle 14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295" cy="2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28</a:t>
                </a:r>
              </a:p>
            </p:txBody>
          </p:sp>
          <p:sp>
            <p:nvSpPr>
              <p:cNvPr id="141" name="Line 15"/>
              <p:cNvSpPr>
                <a:spLocks noChangeShapeType="1"/>
              </p:cNvSpPr>
              <p:nvPr/>
            </p:nvSpPr>
            <p:spPr bwMode="auto">
              <a:xfrm flipH="1">
                <a:off x="2352" y="2792"/>
                <a:ext cx="136" cy="2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42" name="Line 16"/>
              <p:cNvSpPr>
                <a:spLocks noChangeShapeType="1"/>
              </p:cNvSpPr>
              <p:nvPr/>
            </p:nvSpPr>
            <p:spPr bwMode="auto">
              <a:xfrm>
                <a:off x="2592" y="2792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</p:grpSp>
        <p:grpSp>
          <p:nvGrpSpPr>
            <p:cNvPr id="117" name="Group 17"/>
            <p:cNvGrpSpPr>
              <a:grpSpLocks/>
            </p:cNvGrpSpPr>
            <p:nvPr/>
          </p:nvGrpSpPr>
          <p:grpSpPr bwMode="auto">
            <a:xfrm>
              <a:off x="3888" y="2544"/>
              <a:ext cx="768" cy="720"/>
              <a:chOff x="2160" y="2544"/>
              <a:chExt cx="768" cy="720"/>
            </a:xfrm>
          </p:grpSpPr>
          <p:sp>
            <p:nvSpPr>
              <p:cNvPr id="133" name="Oval 18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CN" sz="2400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134" name="Oval 19"/>
              <p:cNvSpPr>
                <a:spLocks noChangeArrowheads="1"/>
              </p:cNvSpPr>
              <p:nvPr/>
            </p:nvSpPr>
            <p:spPr bwMode="auto">
              <a:xfrm>
                <a:off x="264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 dirty="0"/>
                  <a:t>65</a:t>
                </a:r>
              </a:p>
            </p:txBody>
          </p:sp>
          <p:sp>
            <p:nvSpPr>
              <p:cNvPr id="135" name="Rectangle 20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295" cy="2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 dirty="0">
                    <a:solidFill>
                      <a:srgbClr val="FF0000"/>
                    </a:solidFill>
                  </a:rPr>
                  <a:t>65</a:t>
                </a:r>
              </a:p>
            </p:txBody>
          </p:sp>
          <p:sp>
            <p:nvSpPr>
              <p:cNvPr id="136" name="Line 21"/>
              <p:cNvSpPr>
                <a:spLocks noChangeShapeType="1"/>
              </p:cNvSpPr>
              <p:nvPr/>
            </p:nvSpPr>
            <p:spPr bwMode="auto">
              <a:xfrm flipH="1">
                <a:off x="2352" y="2792"/>
                <a:ext cx="136" cy="2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37" name="Line 22"/>
              <p:cNvSpPr>
                <a:spLocks noChangeShapeType="1"/>
              </p:cNvSpPr>
              <p:nvPr/>
            </p:nvSpPr>
            <p:spPr bwMode="auto">
              <a:xfrm>
                <a:off x="2592" y="2792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</p:grpSp>
        <p:grpSp>
          <p:nvGrpSpPr>
            <p:cNvPr id="118" name="Group 23"/>
            <p:cNvGrpSpPr>
              <a:grpSpLocks/>
            </p:cNvGrpSpPr>
            <p:nvPr/>
          </p:nvGrpSpPr>
          <p:grpSpPr bwMode="auto">
            <a:xfrm>
              <a:off x="4752" y="2544"/>
              <a:ext cx="768" cy="720"/>
              <a:chOff x="2160" y="2544"/>
              <a:chExt cx="768" cy="720"/>
            </a:xfrm>
          </p:grpSpPr>
          <p:sp>
            <p:nvSpPr>
              <p:cNvPr id="128" name="Oval 24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129" name="Oval 25"/>
              <p:cNvSpPr>
                <a:spLocks noChangeArrowheads="1"/>
              </p:cNvSpPr>
              <p:nvPr/>
            </p:nvSpPr>
            <p:spPr bwMode="auto">
              <a:xfrm>
                <a:off x="264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 dirty="0"/>
                  <a:t>34</a:t>
                </a:r>
              </a:p>
            </p:txBody>
          </p:sp>
          <p:sp>
            <p:nvSpPr>
              <p:cNvPr id="130" name="Rectangle 26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295" cy="2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 dirty="0"/>
                  <a:t>34</a:t>
                </a:r>
              </a:p>
            </p:txBody>
          </p:sp>
          <p:sp>
            <p:nvSpPr>
              <p:cNvPr id="131" name="Line 27"/>
              <p:cNvSpPr>
                <a:spLocks noChangeShapeType="1"/>
              </p:cNvSpPr>
              <p:nvPr/>
            </p:nvSpPr>
            <p:spPr bwMode="auto">
              <a:xfrm flipH="1">
                <a:off x="2352" y="2792"/>
                <a:ext cx="136" cy="2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32" name="Line 28"/>
              <p:cNvSpPr>
                <a:spLocks noChangeShapeType="1"/>
              </p:cNvSpPr>
              <p:nvPr/>
            </p:nvSpPr>
            <p:spPr bwMode="auto">
              <a:xfrm>
                <a:off x="2592" y="2792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</p:grpSp>
        <p:sp>
          <p:nvSpPr>
            <p:cNvPr id="119" name="Rectangle 29"/>
            <p:cNvSpPr>
              <a:spLocks noChangeArrowheads="1"/>
            </p:cNvSpPr>
            <p:nvPr/>
          </p:nvSpPr>
          <p:spPr bwMode="auto">
            <a:xfrm>
              <a:off x="2880" y="2008"/>
              <a:ext cx="272" cy="2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2400" b="1"/>
                <a:t>25</a:t>
              </a:r>
            </a:p>
          </p:txBody>
        </p:sp>
        <p:sp>
          <p:nvSpPr>
            <p:cNvPr id="120" name="Rectangle 30"/>
            <p:cNvSpPr>
              <a:spLocks noChangeArrowheads="1"/>
            </p:cNvSpPr>
            <p:nvPr/>
          </p:nvSpPr>
          <p:spPr bwMode="auto">
            <a:xfrm>
              <a:off x="4560" y="2007"/>
              <a:ext cx="272" cy="2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2400" b="1" dirty="0">
                  <a:solidFill>
                    <a:srgbClr val="FF0000"/>
                  </a:solidFill>
                </a:rPr>
                <a:t>34</a:t>
              </a:r>
            </a:p>
          </p:txBody>
        </p:sp>
        <p:sp>
          <p:nvSpPr>
            <p:cNvPr id="121" name="Rectangle 31"/>
            <p:cNvSpPr>
              <a:spLocks noChangeArrowheads="1"/>
            </p:cNvSpPr>
            <p:nvPr/>
          </p:nvSpPr>
          <p:spPr bwMode="auto">
            <a:xfrm>
              <a:off x="3696" y="1415"/>
              <a:ext cx="272" cy="2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2400" b="1" dirty="0">
                  <a:solidFill>
                    <a:srgbClr val="FF0000"/>
                  </a:solidFill>
                </a:rPr>
                <a:t>25</a:t>
              </a:r>
            </a:p>
          </p:txBody>
        </p:sp>
        <p:sp>
          <p:nvSpPr>
            <p:cNvPr id="122" name="Line 32"/>
            <p:cNvSpPr>
              <a:spLocks noChangeShapeType="1"/>
            </p:cNvSpPr>
            <p:nvPr/>
          </p:nvSpPr>
          <p:spPr bwMode="auto">
            <a:xfrm flipH="1">
              <a:off x="2592" y="2256"/>
              <a:ext cx="384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123" name="Line 33"/>
            <p:cNvSpPr>
              <a:spLocks noChangeShapeType="1"/>
            </p:cNvSpPr>
            <p:nvPr/>
          </p:nvSpPr>
          <p:spPr bwMode="auto">
            <a:xfrm>
              <a:off x="3072" y="2256"/>
              <a:ext cx="336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124" name="Line 34"/>
            <p:cNvSpPr>
              <a:spLocks noChangeShapeType="1"/>
            </p:cNvSpPr>
            <p:nvPr/>
          </p:nvSpPr>
          <p:spPr bwMode="auto">
            <a:xfrm flipH="1">
              <a:off x="4272" y="2256"/>
              <a:ext cx="384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125" name="Line 35"/>
            <p:cNvSpPr>
              <a:spLocks noChangeShapeType="1"/>
            </p:cNvSpPr>
            <p:nvPr/>
          </p:nvSpPr>
          <p:spPr bwMode="auto">
            <a:xfrm>
              <a:off x="4752" y="2256"/>
              <a:ext cx="336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126" name="Line 36"/>
            <p:cNvSpPr>
              <a:spLocks noChangeShapeType="1"/>
            </p:cNvSpPr>
            <p:nvPr/>
          </p:nvSpPr>
          <p:spPr bwMode="auto">
            <a:xfrm flipH="1">
              <a:off x="3072" y="1672"/>
              <a:ext cx="72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127" name="Line 37"/>
            <p:cNvSpPr>
              <a:spLocks noChangeShapeType="1"/>
            </p:cNvSpPr>
            <p:nvPr/>
          </p:nvSpPr>
          <p:spPr bwMode="auto">
            <a:xfrm>
              <a:off x="3880" y="1664"/>
              <a:ext cx="768" cy="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</p:grpSp>
      <p:sp>
        <p:nvSpPr>
          <p:cNvPr id="148" name="TextBox 147"/>
          <p:cNvSpPr txBox="1"/>
          <p:nvPr/>
        </p:nvSpPr>
        <p:spPr>
          <a:xfrm>
            <a:off x="1026239" y="2923369"/>
            <a:ext cx="1058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输出</a:t>
            </a:r>
            <a:r>
              <a:rPr lang="en-US" altLang="zh-CN" sz="2000" b="1" dirty="0">
                <a:solidFill>
                  <a:srgbClr val="FF0000"/>
                </a:solidFill>
              </a:rPr>
              <a:t>25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grpSp>
        <p:nvGrpSpPr>
          <p:cNvPr id="149" name="Group 4"/>
          <p:cNvGrpSpPr>
            <a:grpSpLocks/>
          </p:cNvGrpSpPr>
          <p:nvPr/>
        </p:nvGrpSpPr>
        <p:grpSpPr bwMode="auto">
          <a:xfrm>
            <a:off x="4681539" y="2944281"/>
            <a:ext cx="4418073" cy="2320923"/>
            <a:chOff x="2160" y="1415"/>
            <a:chExt cx="3360" cy="1849"/>
          </a:xfrm>
        </p:grpSpPr>
        <p:grpSp>
          <p:nvGrpSpPr>
            <p:cNvPr id="150" name="Group 5"/>
            <p:cNvGrpSpPr>
              <a:grpSpLocks/>
            </p:cNvGrpSpPr>
            <p:nvPr/>
          </p:nvGrpSpPr>
          <p:grpSpPr bwMode="auto">
            <a:xfrm>
              <a:off x="2160" y="2544"/>
              <a:ext cx="768" cy="720"/>
              <a:chOff x="2160" y="2544"/>
              <a:chExt cx="768" cy="720"/>
            </a:xfrm>
          </p:grpSpPr>
          <p:sp>
            <p:nvSpPr>
              <p:cNvPr id="178" name="Oval 6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49</a:t>
                </a:r>
              </a:p>
            </p:txBody>
          </p:sp>
          <p:sp>
            <p:nvSpPr>
              <p:cNvPr id="179" name="Oval 7"/>
              <p:cNvSpPr>
                <a:spLocks noChangeArrowheads="1"/>
              </p:cNvSpPr>
              <p:nvPr/>
            </p:nvSpPr>
            <p:spPr bwMode="auto">
              <a:xfrm>
                <a:off x="264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CN" sz="2400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180" name="Rectangle 8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295" cy="2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 dirty="0">
                    <a:solidFill>
                      <a:srgbClr val="FF0000"/>
                    </a:solidFill>
                  </a:rPr>
                  <a:t>49</a:t>
                </a:r>
              </a:p>
            </p:txBody>
          </p:sp>
          <p:sp>
            <p:nvSpPr>
              <p:cNvPr id="181" name="Line 9"/>
              <p:cNvSpPr>
                <a:spLocks noChangeShapeType="1"/>
              </p:cNvSpPr>
              <p:nvPr/>
            </p:nvSpPr>
            <p:spPr bwMode="auto">
              <a:xfrm flipH="1">
                <a:off x="2352" y="2792"/>
                <a:ext cx="136" cy="2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82" name="Line 10"/>
              <p:cNvSpPr>
                <a:spLocks noChangeShapeType="1"/>
              </p:cNvSpPr>
              <p:nvPr/>
            </p:nvSpPr>
            <p:spPr bwMode="auto">
              <a:xfrm>
                <a:off x="2592" y="2792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</p:grpSp>
        <p:grpSp>
          <p:nvGrpSpPr>
            <p:cNvPr id="151" name="Group 11"/>
            <p:cNvGrpSpPr>
              <a:grpSpLocks/>
            </p:cNvGrpSpPr>
            <p:nvPr/>
          </p:nvGrpSpPr>
          <p:grpSpPr bwMode="auto">
            <a:xfrm>
              <a:off x="3024" y="2544"/>
              <a:ext cx="768" cy="720"/>
              <a:chOff x="2160" y="2544"/>
              <a:chExt cx="768" cy="720"/>
            </a:xfrm>
          </p:grpSpPr>
          <p:sp>
            <p:nvSpPr>
              <p:cNvPr id="173" name="Oval 12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37</a:t>
                </a:r>
              </a:p>
            </p:txBody>
          </p:sp>
          <p:sp>
            <p:nvSpPr>
              <p:cNvPr id="174" name="Oval 13"/>
              <p:cNvSpPr>
                <a:spLocks noChangeArrowheads="1"/>
              </p:cNvSpPr>
              <p:nvPr/>
            </p:nvSpPr>
            <p:spPr bwMode="auto">
              <a:xfrm>
                <a:off x="264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28</a:t>
                </a:r>
              </a:p>
            </p:txBody>
          </p:sp>
          <p:sp>
            <p:nvSpPr>
              <p:cNvPr id="175" name="Rectangle 14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295" cy="2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/>
                  <a:t>28</a:t>
                </a:r>
              </a:p>
            </p:txBody>
          </p:sp>
          <p:sp>
            <p:nvSpPr>
              <p:cNvPr id="176" name="Line 15"/>
              <p:cNvSpPr>
                <a:spLocks noChangeShapeType="1"/>
              </p:cNvSpPr>
              <p:nvPr/>
            </p:nvSpPr>
            <p:spPr bwMode="auto">
              <a:xfrm flipH="1">
                <a:off x="2352" y="2792"/>
                <a:ext cx="136" cy="2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77" name="Line 16"/>
              <p:cNvSpPr>
                <a:spLocks noChangeShapeType="1"/>
              </p:cNvSpPr>
              <p:nvPr/>
            </p:nvSpPr>
            <p:spPr bwMode="auto">
              <a:xfrm>
                <a:off x="2592" y="2792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</p:grpSp>
        <p:grpSp>
          <p:nvGrpSpPr>
            <p:cNvPr id="152" name="Group 17"/>
            <p:cNvGrpSpPr>
              <a:grpSpLocks/>
            </p:cNvGrpSpPr>
            <p:nvPr/>
          </p:nvGrpSpPr>
          <p:grpSpPr bwMode="auto">
            <a:xfrm>
              <a:off x="3888" y="2544"/>
              <a:ext cx="768" cy="720"/>
              <a:chOff x="2160" y="2544"/>
              <a:chExt cx="768" cy="720"/>
            </a:xfrm>
          </p:grpSpPr>
          <p:sp>
            <p:nvSpPr>
              <p:cNvPr id="168" name="Oval 18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CN" sz="2400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169" name="Oval 19"/>
              <p:cNvSpPr>
                <a:spLocks noChangeArrowheads="1"/>
              </p:cNvSpPr>
              <p:nvPr/>
            </p:nvSpPr>
            <p:spPr bwMode="auto">
              <a:xfrm>
                <a:off x="264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 dirty="0"/>
                  <a:t>65</a:t>
                </a:r>
              </a:p>
            </p:txBody>
          </p:sp>
          <p:sp>
            <p:nvSpPr>
              <p:cNvPr id="170" name="Rectangle 20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295" cy="2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 dirty="0">
                    <a:solidFill>
                      <a:srgbClr val="FF0000"/>
                    </a:solidFill>
                  </a:rPr>
                  <a:t>65</a:t>
                </a:r>
              </a:p>
            </p:txBody>
          </p:sp>
          <p:sp>
            <p:nvSpPr>
              <p:cNvPr id="171" name="Line 21"/>
              <p:cNvSpPr>
                <a:spLocks noChangeShapeType="1"/>
              </p:cNvSpPr>
              <p:nvPr/>
            </p:nvSpPr>
            <p:spPr bwMode="auto">
              <a:xfrm flipH="1">
                <a:off x="2352" y="2792"/>
                <a:ext cx="136" cy="2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72" name="Line 22"/>
              <p:cNvSpPr>
                <a:spLocks noChangeShapeType="1"/>
              </p:cNvSpPr>
              <p:nvPr/>
            </p:nvSpPr>
            <p:spPr bwMode="auto">
              <a:xfrm>
                <a:off x="2592" y="2792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</p:grpSp>
        <p:grpSp>
          <p:nvGrpSpPr>
            <p:cNvPr id="153" name="Group 23"/>
            <p:cNvGrpSpPr>
              <a:grpSpLocks/>
            </p:cNvGrpSpPr>
            <p:nvPr/>
          </p:nvGrpSpPr>
          <p:grpSpPr bwMode="auto">
            <a:xfrm>
              <a:off x="4752" y="2544"/>
              <a:ext cx="768" cy="720"/>
              <a:chOff x="2160" y="2544"/>
              <a:chExt cx="768" cy="720"/>
            </a:xfrm>
          </p:grpSpPr>
          <p:sp>
            <p:nvSpPr>
              <p:cNvPr id="163" name="Oval 24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164" name="Oval 25"/>
              <p:cNvSpPr>
                <a:spLocks noChangeArrowheads="1"/>
              </p:cNvSpPr>
              <p:nvPr/>
            </p:nvSpPr>
            <p:spPr bwMode="auto">
              <a:xfrm>
                <a:off x="2640" y="2976"/>
                <a:ext cx="288" cy="28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 dirty="0"/>
                  <a:t>34</a:t>
                </a:r>
              </a:p>
            </p:txBody>
          </p:sp>
          <p:sp>
            <p:nvSpPr>
              <p:cNvPr id="165" name="Rectangle 26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295" cy="2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 dirty="0"/>
                  <a:t>34</a:t>
                </a:r>
              </a:p>
            </p:txBody>
          </p:sp>
          <p:sp>
            <p:nvSpPr>
              <p:cNvPr id="166" name="Line 27"/>
              <p:cNvSpPr>
                <a:spLocks noChangeShapeType="1"/>
              </p:cNvSpPr>
              <p:nvPr/>
            </p:nvSpPr>
            <p:spPr bwMode="auto">
              <a:xfrm flipH="1">
                <a:off x="2352" y="2792"/>
                <a:ext cx="136" cy="2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67" name="Line 28"/>
              <p:cNvSpPr>
                <a:spLocks noChangeShapeType="1"/>
              </p:cNvSpPr>
              <p:nvPr/>
            </p:nvSpPr>
            <p:spPr bwMode="auto">
              <a:xfrm>
                <a:off x="2592" y="2792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 sz="2400"/>
              </a:p>
            </p:txBody>
          </p:sp>
        </p:grpSp>
        <p:sp>
          <p:nvSpPr>
            <p:cNvPr id="154" name="Rectangle 29"/>
            <p:cNvSpPr>
              <a:spLocks noChangeArrowheads="1"/>
            </p:cNvSpPr>
            <p:nvPr/>
          </p:nvSpPr>
          <p:spPr bwMode="auto">
            <a:xfrm>
              <a:off x="2880" y="2008"/>
              <a:ext cx="272" cy="2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2400" b="1" dirty="0">
                  <a:solidFill>
                    <a:srgbClr val="FF0000"/>
                  </a:solidFill>
                </a:rPr>
                <a:t>28</a:t>
              </a:r>
            </a:p>
          </p:txBody>
        </p:sp>
        <p:sp>
          <p:nvSpPr>
            <p:cNvPr id="155" name="Rectangle 30"/>
            <p:cNvSpPr>
              <a:spLocks noChangeArrowheads="1"/>
            </p:cNvSpPr>
            <p:nvPr/>
          </p:nvSpPr>
          <p:spPr bwMode="auto">
            <a:xfrm>
              <a:off x="4560" y="2007"/>
              <a:ext cx="272" cy="2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2400" b="1" dirty="0">
                  <a:solidFill>
                    <a:srgbClr val="FF0000"/>
                  </a:solidFill>
                </a:rPr>
                <a:t>34</a:t>
              </a:r>
            </a:p>
          </p:txBody>
        </p:sp>
        <p:sp>
          <p:nvSpPr>
            <p:cNvPr id="156" name="Rectangle 31"/>
            <p:cNvSpPr>
              <a:spLocks noChangeArrowheads="1"/>
            </p:cNvSpPr>
            <p:nvPr/>
          </p:nvSpPr>
          <p:spPr bwMode="auto">
            <a:xfrm>
              <a:off x="3696" y="1415"/>
              <a:ext cx="272" cy="2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2400" b="1" dirty="0">
                  <a:solidFill>
                    <a:srgbClr val="FF0000"/>
                  </a:solidFill>
                </a:rPr>
                <a:t>28</a:t>
              </a:r>
            </a:p>
          </p:txBody>
        </p:sp>
        <p:sp>
          <p:nvSpPr>
            <p:cNvPr id="157" name="Line 32"/>
            <p:cNvSpPr>
              <a:spLocks noChangeShapeType="1"/>
            </p:cNvSpPr>
            <p:nvPr/>
          </p:nvSpPr>
          <p:spPr bwMode="auto">
            <a:xfrm flipH="1">
              <a:off x="2592" y="2256"/>
              <a:ext cx="384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158" name="Line 33"/>
            <p:cNvSpPr>
              <a:spLocks noChangeShapeType="1"/>
            </p:cNvSpPr>
            <p:nvPr/>
          </p:nvSpPr>
          <p:spPr bwMode="auto">
            <a:xfrm>
              <a:off x="3072" y="2256"/>
              <a:ext cx="336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159" name="Line 34"/>
            <p:cNvSpPr>
              <a:spLocks noChangeShapeType="1"/>
            </p:cNvSpPr>
            <p:nvPr/>
          </p:nvSpPr>
          <p:spPr bwMode="auto">
            <a:xfrm flipH="1">
              <a:off x="4272" y="2256"/>
              <a:ext cx="384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160" name="Line 35"/>
            <p:cNvSpPr>
              <a:spLocks noChangeShapeType="1"/>
            </p:cNvSpPr>
            <p:nvPr/>
          </p:nvSpPr>
          <p:spPr bwMode="auto">
            <a:xfrm>
              <a:off x="4752" y="2256"/>
              <a:ext cx="336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161" name="Line 36"/>
            <p:cNvSpPr>
              <a:spLocks noChangeShapeType="1"/>
            </p:cNvSpPr>
            <p:nvPr/>
          </p:nvSpPr>
          <p:spPr bwMode="auto">
            <a:xfrm flipH="1">
              <a:off x="3072" y="1672"/>
              <a:ext cx="72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  <p:sp>
          <p:nvSpPr>
            <p:cNvPr id="162" name="Line 37"/>
            <p:cNvSpPr>
              <a:spLocks noChangeShapeType="1"/>
            </p:cNvSpPr>
            <p:nvPr/>
          </p:nvSpPr>
          <p:spPr bwMode="auto">
            <a:xfrm>
              <a:off x="3880" y="1664"/>
              <a:ext cx="768" cy="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 sz="2400"/>
            </a:p>
          </p:txBody>
        </p:sp>
      </p:grpSp>
      <p:sp>
        <p:nvSpPr>
          <p:cNvPr id="183" name="TextBox 182"/>
          <p:cNvSpPr txBox="1"/>
          <p:nvPr/>
        </p:nvSpPr>
        <p:spPr>
          <a:xfrm>
            <a:off x="5502038" y="2951544"/>
            <a:ext cx="1058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</a:rPr>
              <a:t>输出</a:t>
            </a:r>
            <a:r>
              <a:rPr lang="en-US" altLang="zh-CN" sz="2000" b="1" dirty="0">
                <a:solidFill>
                  <a:srgbClr val="FF0000"/>
                </a:solidFill>
              </a:rPr>
              <a:t>28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184" name="Rectangle 5"/>
          <p:cNvSpPr>
            <a:spLocks noGrp="1" noChangeArrowheads="1"/>
          </p:cNvSpPr>
          <p:nvPr>
            <p:ph idx="1"/>
          </p:nvPr>
        </p:nvSpPr>
        <p:spPr>
          <a:xfrm>
            <a:off x="7875" y="5254650"/>
            <a:ext cx="9136125" cy="1570059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  <a:spcBef>
                <a:spcPct val="10000"/>
              </a:spcBef>
              <a:buClrTx/>
              <a:buSzPct val="50000"/>
            </a:pPr>
            <a:r>
              <a:rPr lang="zh-CN" altLang="en-US" sz="2400" b="1" dirty="0">
                <a:latin typeface="Times New Roman" pitchFamily="18" charset="0"/>
                <a:ea typeface="仿宋_GB2312"/>
                <a:cs typeface="Times New Roman" pitchFamily="18" charset="0"/>
              </a:rPr>
              <a:t>含有</a:t>
            </a:r>
            <a:r>
              <a:rPr lang="en-US" altLang="zh-CN" sz="2400" b="1" dirty="0">
                <a:latin typeface="Times New Roman" pitchFamily="18" charset="0"/>
                <a:ea typeface="仿宋_GB2312"/>
                <a:cs typeface="Times New Roman" pitchFamily="18" charset="0"/>
              </a:rPr>
              <a:t>n</a:t>
            </a:r>
            <a:r>
              <a:rPr lang="zh-CN" altLang="en-US" sz="2400" b="1" dirty="0">
                <a:latin typeface="Times New Roman" pitchFamily="18" charset="0"/>
                <a:ea typeface="仿宋_GB2312"/>
                <a:cs typeface="Times New Roman" pitchFamily="18" charset="0"/>
              </a:rPr>
              <a:t>个叶子结点的完全二叉树的深度为</a:t>
            </a:r>
            <a:r>
              <a:rPr lang="zh-CN" altLang="en-US" sz="2400" b="1" dirty="0">
                <a:latin typeface="Times New Roman" pitchFamily="18" charset="0"/>
                <a:ea typeface="仿宋_GB2312"/>
                <a:cs typeface="Times New Roman" pitchFamily="18" charset="0"/>
                <a:sym typeface="Symbol" pitchFamily="18" charset="2"/>
              </a:rPr>
              <a:t></a:t>
            </a:r>
            <a:r>
              <a:rPr lang="zh-CN" altLang="en-US" sz="2400" b="1" dirty="0">
                <a:latin typeface="Times New Roman" pitchFamily="18" charset="0"/>
                <a:ea typeface="仿宋_GB2312"/>
                <a:cs typeface="Times New Roman" pitchFamily="18" charset="0"/>
              </a:rPr>
              <a:t>㏒</a:t>
            </a:r>
            <a:r>
              <a:rPr lang="en-US" altLang="zh-CN" sz="2400" b="1" baseline="-25000" dirty="0">
                <a:latin typeface="Times New Roman" pitchFamily="18" charset="0"/>
                <a:ea typeface="仿宋_GB2312"/>
                <a:cs typeface="Times New Roman" pitchFamily="18" charset="0"/>
              </a:rPr>
              <a:t>2</a:t>
            </a:r>
            <a:r>
              <a:rPr lang="en-US" altLang="zh-CN" sz="2400" b="1" dirty="0">
                <a:latin typeface="Times New Roman" pitchFamily="18" charset="0"/>
                <a:ea typeface="仿宋_GB2312"/>
                <a:cs typeface="Times New Roman" pitchFamily="18" charset="0"/>
              </a:rPr>
              <a:t>n</a:t>
            </a:r>
            <a:r>
              <a:rPr lang="en-US" altLang="zh-CN" sz="2400" b="1" dirty="0">
                <a:latin typeface="Times New Roman" pitchFamily="18" charset="0"/>
                <a:ea typeface="仿宋_GB2312"/>
                <a:cs typeface="Times New Roman" pitchFamily="18" charset="0"/>
                <a:sym typeface="Symbol" pitchFamily="18" charset="2"/>
              </a:rPr>
              <a:t></a:t>
            </a:r>
            <a:r>
              <a:rPr lang="en-US" altLang="zh-CN" sz="2400" b="1" dirty="0">
                <a:latin typeface="Times New Roman" pitchFamily="18" charset="0"/>
                <a:ea typeface="仿宋_GB2312"/>
                <a:cs typeface="Times New Roman" pitchFamily="18" charset="0"/>
              </a:rPr>
              <a:t>+1</a:t>
            </a:r>
            <a:r>
              <a:rPr lang="zh-CN" altLang="en-US" sz="2400" b="1" dirty="0">
                <a:latin typeface="Times New Roman" pitchFamily="18" charset="0"/>
                <a:ea typeface="仿宋_GB2312"/>
                <a:cs typeface="Times New Roman" pitchFamily="18" charset="0"/>
              </a:rPr>
              <a:t>，则总的时间复杂度为</a:t>
            </a:r>
            <a:r>
              <a:rPr lang="en-US" altLang="zh-CN" sz="2400" b="1" dirty="0">
                <a:latin typeface="Times New Roman" pitchFamily="18" charset="0"/>
                <a:ea typeface="仿宋_GB2312"/>
                <a:cs typeface="Times New Roman" pitchFamily="18" charset="0"/>
              </a:rPr>
              <a:t>O(n㏒</a:t>
            </a:r>
            <a:r>
              <a:rPr lang="en-US" altLang="zh-CN" sz="2400" b="1" baseline="-25000" dirty="0">
                <a:latin typeface="Times New Roman" pitchFamily="18" charset="0"/>
                <a:ea typeface="仿宋_GB2312"/>
                <a:cs typeface="Times New Roman" pitchFamily="18" charset="0"/>
              </a:rPr>
              <a:t>2</a:t>
            </a:r>
            <a:r>
              <a:rPr lang="en-US" altLang="zh-CN" sz="2400" b="1" dirty="0">
                <a:latin typeface="Times New Roman" pitchFamily="18" charset="0"/>
                <a:ea typeface="仿宋_GB2312"/>
                <a:cs typeface="Times New Roman" pitchFamily="18" charset="0"/>
              </a:rPr>
              <a:t>n) </a:t>
            </a:r>
            <a:r>
              <a:rPr lang="zh-CN" altLang="en-US" sz="2400" b="1" dirty="0">
                <a:latin typeface="Times New Roman" pitchFamily="18" charset="0"/>
                <a:ea typeface="仿宋_GB2312"/>
                <a:cs typeface="Times New Roman" pitchFamily="18" charset="0"/>
              </a:rPr>
              <a:t>。</a:t>
            </a:r>
            <a:r>
              <a:rPr lang="zh-CN" altLang="en-US" sz="2400" b="1" dirty="0">
                <a:latin typeface="宋体" charset="-122"/>
              </a:rPr>
              <a:t> </a:t>
            </a:r>
            <a:endParaRPr lang="en-US" altLang="zh-CN" sz="2400" b="1" dirty="0">
              <a:latin typeface="Times New Roman" pitchFamily="18" charset="0"/>
              <a:ea typeface="仿宋_GB2312"/>
              <a:cs typeface="Times New Roman" pitchFamily="18" charset="0"/>
            </a:endParaRPr>
          </a:p>
          <a:p>
            <a:pPr>
              <a:lnSpc>
                <a:spcPct val="105000"/>
              </a:lnSpc>
              <a:spcBef>
                <a:spcPct val="10000"/>
              </a:spcBef>
              <a:buClrTx/>
              <a:buSzPct val="50000"/>
            </a:pPr>
            <a:r>
              <a:rPr lang="zh-CN" altLang="en-US" sz="2400" b="1" dirty="0">
                <a:latin typeface="Times New Roman" pitchFamily="18" charset="0"/>
                <a:ea typeface="仿宋_GB2312" pitchFamily="49" charset="-122"/>
              </a:rPr>
              <a:t>缺点：辅助存储空间较多；和“最大值”比较多余。</a:t>
            </a:r>
          </a:p>
        </p:txBody>
      </p:sp>
      <p:sp>
        <p:nvSpPr>
          <p:cNvPr id="185" name="灯片编号占位符 1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AA45-1050-4A29-8013-90845DAE7AC9}" type="slidenum">
              <a:rPr lang="en-US" altLang="zh-CN" smtClean="0"/>
              <a:pPr/>
              <a:t>32</a:t>
            </a:fld>
            <a:endParaRPr lang="en-US" altLang="zh-CN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1">
            <a:extLst>
              <a:ext uri="{FF2B5EF4-FFF2-40B4-BE49-F238E27FC236}">
                <a16:creationId xmlns:a16="http://schemas.microsoft.com/office/drawing/2014/main" id="{70013A3E-C412-4D80-8222-EA679FE3C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堆排序</a:t>
            </a:r>
          </a:p>
        </p:txBody>
      </p:sp>
      <p:sp>
        <p:nvSpPr>
          <p:cNvPr id="27651" name="内容占位符 2">
            <a:extLst>
              <a:ext uri="{FF2B5EF4-FFF2-40B4-BE49-F238E27FC236}">
                <a16:creationId xmlns:a16="http://schemas.microsoft.com/office/drawing/2014/main" id="{03CC5DD5-8F4C-4ECD-8C1F-80BB67941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算法思想</a:t>
            </a:r>
            <a:endParaRPr lang="en-US" altLang="zh-CN"/>
          </a:p>
          <a:p>
            <a:pPr lvl="1"/>
            <a:r>
              <a:rPr lang="zh-CN" altLang="en-US"/>
              <a:t>建立最大堆</a:t>
            </a:r>
            <a:endParaRPr lang="en-US" altLang="zh-CN"/>
          </a:p>
          <a:p>
            <a:pPr lvl="1"/>
            <a:r>
              <a:rPr lang="zh-CN" altLang="en-US"/>
              <a:t>循环执行以下步骤，直至所有元素出堆</a:t>
            </a:r>
            <a:endParaRPr lang="en-US" altLang="zh-CN"/>
          </a:p>
          <a:p>
            <a:pPr lvl="2"/>
            <a:r>
              <a:rPr lang="zh-CN" altLang="en-US"/>
              <a:t>每次堆顶元素</a:t>
            </a:r>
            <a:r>
              <a:rPr lang="en-US" altLang="zh-CN"/>
              <a:t>(</a:t>
            </a:r>
            <a:r>
              <a:rPr lang="zh-CN" altLang="en-US"/>
              <a:t>即最大元素</a:t>
            </a:r>
            <a:r>
              <a:rPr lang="en-US" altLang="zh-CN"/>
              <a:t>)</a:t>
            </a:r>
            <a:r>
              <a:rPr lang="zh-CN" altLang="en-US"/>
              <a:t>与堆中最后一个元素交换</a:t>
            </a:r>
            <a:endParaRPr lang="en-US" altLang="zh-CN"/>
          </a:p>
          <a:p>
            <a:pPr lvl="2"/>
            <a:r>
              <a:rPr lang="zh-CN" altLang="en-US"/>
              <a:t>剔除最大元素后调整为最大堆</a:t>
            </a:r>
          </a:p>
        </p:txBody>
      </p:sp>
      <p:grpSp>
        <p:nvGrpSpPr>
          <p:cNvPr id="27652" name="组合 94">
            <a:extLst>
              <a:ext uri="{FF2B5EF4-FFF2-40B4-BE49-F238E27FC236}">
                <a16:creationId xmlns:a16="http://schemas.microsoft.com/office/drawing/2014/main" id="{90025DAE-5AA0-47C8-AF99-C9260D72D73E}"/>
              </a:ext>
            </a:extLst>
          </p:cNvPr>
          <p:cNvGrpSpPr>
            <a:grpSpLocks/>
          </p:cNvGrpSpPr>
          <p:nvPr/>
        </p:nvGrpSpPr>
        <p:grpSpPr bwMode="auto">
          <a:xfrm>
            <a:off x="488950" y="4400550"/>
            <a:ext cx="1238250" cy="1223963"/>
            <a:chOff x="488940" y="4401108"/>
            <a:chExt cx="1238712" cy="1224104"/>
          </a:xfrm>
        </p:grpSpPr>
        <p:sp>
          <p:nvSpPr>
            <p:cNvPr id="27730" name="Oval 15">
              <a:extLst>
                <a:ext uri="{FF2B5EF4-FFF2-40B4-BE49-F238E27FC236}">
                  <a16:creationId xmlns:a16="http://schemas.microsoft.com/office/drawing/2014/main" id="{175C602C-005D-4863-9285-22852C15D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9652" y="4869160"/>
              <a:ext cx="288000" cy="288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 b="1">
                  <a:solidFill>
                    <a:srgbClr val="000099"/>
                  </a:solidFill>
                </a:rPr>
                <a:t>49</a:t>
              </a:r>
              <a:endParaRPr lang="zh-CN" altLang="en-US" sz="1600" b="1">
                <a:solidFill>
                  <a:srgbClr val="000099"/>
                </a:solidFill>
              </a:endParaRPr>
            </a:p>
          </p:txBody>
        </p:sp>
        <p:sp>
          <p:nvSpPr>
            <p:cNvPr id="27731" name="Oval 16">
              <a:extLst>
                <a:ext uri="{FF2B5EF4-FFF2-40B4-BE49-F238E27FC236}">
                  <a16:creationId xmlns:a16="http://schemas.microsoft.com/office/drawing/2014/main" id="{5A1A5A74-EB50-4E84-BF4C-B68BD24CD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632" y="5337212"/>
              <a:ext cx="288000" cy="288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 b="1">
                  <a:solidFill>
                    <a:srgbClr val="000099"/>
                  </a:solidFill>
                </a:rPr>
                <a:t>08</a:t>
              </a:r>
              <a:endParaRPr lang="zh-CN" altLang="en-US" sz="1600" b="1">
                <a:solidFill>
                  <a:srgbClr val="000099"/>
                </a:solidFill>
              </a:endParaRPr>
            </a:p>
          </p:txBody>
        </p: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849BEC80-686E-4909-A1FA-C5EDF2F8A44E}"/>
                </a:ext>
              </a:extLst>
            </p:cNvPr>
            <p:cNvCxnSpPr>
              <a:stCxn id="27730" idx="3"/>
              <a:endCxn id="27731" idx="0"/>
            </p:cNvCxnSpPr>
            <p:nvPr/>
          </p:nvCxnSpPr>
          <p:spPr bwMode="auto">
            <a:xfrm flipH="1">
              <a:off x="1403681" y="5115565"/>
              <a:ext cx="77817" cy="22227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733" name="Oval 15">
              <a:extLst>
                <a:ext uri="{FF2B5EF4-FFF2-40B4-BE49-F238E27FC236}">
                  <a16:creationId xmlns:a16="http://schemas.microsoft.com/office/drawing/2014/main" id="{E2E9D0DF-BA54-46CB-AD35-46F5621D5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964" y="4869160"/>
              <a:ext cx="288000" cy="288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 b="1">
                  <a:solidFill>
                    <a:srgbClr val="000099"/>
                  </a:solidFill>
                </a:rPr>
                <a:t>25</a:t>
              </a:r>
              <a:endParaRPr lang="zh-CN" altLang="en-US" sz="1600" b="1">
                <a:solidFill>
                  <a:srgbClr val="000099"/>
                </a:solidFill>
              </a:endParaRPr>
            </a:p>
          </p:txBody>
        </p:sp>
        <p:sp>
          <p:nvSpPr>
            <p:cNvPr id="27734" name="Oval 16">
              <a:extLst>
                <a:ext uri="{FF2B5EF4-FFF2-40B4-BE49-F238E27FC236}">
                  <a16:creationId xmlns:a16="http://schemas.microsoft.com/office/drawing/2014/main" id="{AA803421-D7EC-43C5-A7DD-BA70030A0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940" y="5337212"/>
              <a:ext cx="288000" cy="288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 b="1">
                  <a:solidFill>
                    <a:srgbClr val="000099"/>
                  </a:solidFill>
                </a:rPr>
                <a:t>25</a:t>
              </a:r>
              <a:r>
                <a:rPr lang="zh-CN" altLang="en-US" sz="1600" b="1">
                  <a:solidFill>
                    <a:srgbClr val="C00000"/>
                  </a:solidFill>
                </a:rPr>
                <a:t>*</a:t>
              </a:r>
            </a:p>
          </p:txBody>
        </p:sp>
        <p:sp>
          <p:nvSpPr>
            <p:cNvPr id="15" name="Oval 17">
              <a:extLst>
                <a:ext uri="{FF2B5EF4-FFF2-40B4-BE49-F238E27FC236}">
                  <a16:creationId xmlns:a16="http://schemas.microsoft.com/office/drawing/2014/main" id="{2D6F33E5-32C5-478C-9B72-84B421D8D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256" y="5337841"/>
              <a:ext cx="287444" cy="287371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1600" b="1" dirty="0">
                  <a:solidFill>
                    <a:srgbClr val="000099"/>
                  </a:solidFill>
                  <a:latin typeface="Arial" charset="0"/>
                </a:rPr>
                <a:t>16</a:t>
              </a:r>
              <a:endParaRPr lang="zh-CN" altLang="en-US" sz="1600" b="1" dirty="0">
                <a:solidFill>
                  <a:srgbClr val="000099"/>
                </a:solidFill>
                <a:latin typeface="Arial" charset="0"/>
              </a:endParaRPr>
            </a:p>
          </p:txBody>
        </p: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2D04CE7B-7BA2-4246-A43F-510FE928D280}"/>
                </a:ext>
              </a:extLst>
            </p:cNvPr>
            <p:cNvCxnSpPr>
              <a:stCxn id="27733" idx="5"/>
              <a:endCxn id="15" idx="0"/>
            </p:cNvCxnSpPr>
            <p:nvPr/>
          </p:nvCxnSpPr>
          <p:spPr bwMode="auto">
            <a:xfrm>
              <a:off x="951075" y="5115565"/>
              <a:ext cx="92109" cy="22227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41294DFE-7088-4FD2-B78B-88E444D18007}"/>
                </a:ext>
              </a:extLst>
            </p:cNvPr>
            <p:cNvCxnSpPr>
              <a:stCxn id="27733" idx="3"/>
              <a:endCxn id="27734" idx="0"/>
            </p:cNvCxnSpPr>
            <p:nvPr/>
          </p:nvCxnSpPr>
          <p:spPr bwMode="auto">
            <a:xfrm flipH="1">
              <a:off x="633457" y="5115565"/>
              <a:ext cx="114343" cy="22227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738" name="Oval 16">
              <a:extLst>
                <a:ext uri="{FF2B5EF4-FFF2-40B4-BE49-F238E27FC236}">
                  <a16:creationId xmlns:a16="http://schemas.microsoft.com/office/drawing/2014/main" id="{6EEF6F38-7B03-47A9-A9BA-9D054F29D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612" y="4401108"/>
              <a:ext cx="288000" cy="288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 b="1">
                  <a:solidFill>
                    <a:srgbClr val="000099"/>
                  </a:solidFill>
                </a:rPr>
                <a:t>21</a:t>
              </a:r>
              <a:endParaRPr lang="zh-CN" altLang="en-US" sz="1600" b="1">
                <a:solidFill>
                  <a:srgbClr val="000099"/>
                </a:solidFill>
              </a:endParaRPr>
            </a:p>
          </p:txBody>
        </p: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2693060E-6F49-4393-93A3-EDA35A40EB51}"/>
                </a:ext>
              </a:extLst>
            </p:cNvPr>
            <p:cNvCxnSpPr>
              <a:stCxn id="27738" idx="3"/>
              <a:endCxn id="27733" idx="0"/>
            </p:cNvCxnSpPr>
            <p:nvPr/>
          </p:nvCxnSpPr>
          <p:spPr bwMode="auto">
            <a:xfrm flipH="1">
              <a:off x="849437" y="4647199"/>
              <a:ext cx="271563" cy="22227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254BD205-4CA3-405D-AB68-B43492268526}"/>
                </a:ext>
              </a:extLst>
            </p:cNvPr>
            <p:cNvCxnSpPr>
              <a:stCxn id="27738" idx="5"/>
              <a:endCxn id="27730" idx="0"/>
            </p:cNvCxnSpPr>
            <p:nvPr/>
          </p:nvCxnSpPr>
          <p:spPr bwMode="auto">
            <a:xfrm>
              <a:off x="1325865" y="4647199"/>
              <a:ext cx="257271" cy="22227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653" name="组合 119">
            <a:extLst>
              <a:ext uri="{FF2B5EF4-FFF2-40B4-BE49-F238E27FC236}">
                <a16:creationId xmlns:a16="http://schemas.microsoft.com/office/drawing/2014/main" id="{1C42919F-93A1-4AF6-9FD3-8189397E0F5E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4400550"/>
            <a:ext cx="476250" cy="490538"/>
            <a:chOff x="1981055" y="4429047"/>
            <a:chExt cx="476412" cy="489203"/>
          </a:xfrm>
        </p:grpSpPr>
        <p:cxnSp>
          <p:nvCxnSpPr>
            <p:cNvPr id="23" name="直接箭头连接符 22">
              <a:extLst>
                <a:ext uri="{FF2B5EF4-FFF2-40B4-BE49-F238E27FC236}">
                  <a16:creationId xmlns:a16="http://schemas.microsoft.com/office/drawing/2014/main" id="{FA0A9219-F150-43DB-A1E8-C63DCC87B03A}"/>
                </a:ext>
              </a:extLst>
            </p:cNvPr>
            <p:cNvCxnSpPr/>
            <p:nvPr/>
          </p:nvCxnSpPr>
          <p:spPr>
            <a:xfrm flipH="1">
              <a:off x="2050929" y="4688688"/>
              <a:ext cx="123867" cy="229562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4D4B197-3AA2-4565-BA33-143EFD97D9F7}"/>
                </a:ext>
              </a:extLst>
            </p:cNvPr>
            <p:cNvSpPr txBox="1"/>
            <p:nvPr/>
          </p:nvSpPr>
          <p:spPr>
            <a:xfrm>
              <a:off x="1981055" y="4429047"/>
              <a:ext cx="476412" cy="3388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  <a:defRPr/>
              </a:pPr>
              <a:r>
                <a:rPr lang="en-US" altLang="zh-CN" sz="1600" b="1" dirty="0">
                  <a:solidFill>
                    <a:srgbClr val="C00000"/>
                  </a:solidFill>
                  <a:latin typeface="+mn-lt"/>
                  <a:ea typeface="黑体" pitchFamily="49" charset="-122"/>
                </a:rPr>
                <a:t>i</a:t>
              </a:r>
              <a:r>
                <a:rPr lang="en-US" altLang="zh-CN" sz="1600" b="1" dirty="0">
                  <a:solidFill>
                    <a:srgbClr val="C00000"/>
                  </a:solidFill>
                  <a:latin typeface="Arial" charset="0"/>
                  <a:ea typeface="黑体" pitchFamily="49" charset="-122"/>
                </a:rPr>
                <a:t>=2</a:t>
              </a:r>
              <a:endParaRPr lang="zh-CN" altLang="en-US" sz="1600" b="1" dirty="0">
                <a:solidFill>
                  <a:srgbClr val="C00000"/>
                </a:solidFill>
                <a:latin typeface="Arial" charset="0"/>
                <a:ea typeface="黑体" pitchFamily="49" charset="-122"/>
              </a:endParaRPr>
            </a:p>
          </p:txBody>
        </p:sp>
      </p:grpSp>
      <p:grpSp>
        <p:nvGrpSpPr>
          <p:cNvPr id="27654" name="组合 5">
            <a:extLst>
              <a:ext uri="{FF2B5EF4-FFF2-40B4-BE49-F238E27FC236}">
                <a16:creationId xmlns:a16="http://schemas.microsoft.com/office/drawing/2014/main" id="{C19639D0-99B4-4425-B1F9-EE51AD8C3E79}"/>
              </a:ext>
            </a:extLst>
          </p:cNvPr>
          <p:cNvGrpSpPr>
            <a:grpSpLocks/>
          </p:cNvGrpSpPr>
          <p:nvPr/>
        </p:nvGrpSpPr>
        <p:grpSpPr bwMode="auto">
          <a:xfrm>
            <a:off x="258763" y="5842000"/>
            <a:ext cx="1800225" cy="236538"/>
            <a:chOff x="1579620" y="2925426"/>
            <a:chExt cx="2812360" cy="369332"/>
          </a:xfrm>
        </p:grpSpPr>
        <p:sp>
          <p:nvSpPr>
            <p:cNvPr id="27722" name="TextBox 7">
              <a:extLst>
                <a:ext uri="{FF2B5EF4-FFF2-40B4-BE49-F238E27FC236}">
                  <a16:creationId xmlns:a16="http://schemas.microsoft.com/office/drawing/2014/main" id="{A81E5896-1986-4CEA-97E1-F0389C8A93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7723" name="TextBox 8">
              <a:extLst>
                <a:ext uri="{FF2B5EF4-FFF2-40B4-BE49-F238E27FC236}">
                  <a16:creationId xmlns:a16="http://schemas.microsoft.com/office/drawing/2014/main" id="{E21A5702-D621-469D-A042-E2B1D1146C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7672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9" name="TextBox 9">
              <a:extLst>
                <a:ext uri="{FF2B5EF4-FFF2-40B4-BE49-F238E27FC236}">
                  <a16:creationId xmlns:a16="http://schemas.microsoft.com/office/drawing/2014/main" id="{A2D77644-1108-4285-A52D-7A4B881A8C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4593" y="2925426"/>
              <a:ext cx="468727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  <a:defRPr/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49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7725" name="TextBox 10">
              <a:extLst>
                <a:ext uri="{FF2B5EF4-FFF2-40B4-BE49-F238E27FC236}">
                  <a16:creationId xmlns:a16="http://schemas.microsoft.com/office/drawing/2014/main" id="{49049156-B376-4ADE-8E97-4B88693FD2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sz="1600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sz="1600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7726" name="TextBox 11">
              <a:extLst>
                <a:ext uri="{FF2B5EF4-FFF2-40B4-BE49-F238E27FC236}">
                  <a16:creationId xmlns:a16="http://schemas.microsoft.com/office/drawing/2014/main" id="{57DB87C4-6C31-484C-B082-243FB3D559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7727" name="TextBox 12">
              <a:extLst>
                <a:ext uri="{FF2B5EF4-FFF2-40B4-BE49-F238E27FC236}">
                  <a16:creationId xmlns:a16="http://schemas.microsoft.com/office/drawing/2014/main" id="{8572F93A-651B-4280-A40D-1A79D94BB8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27655" name="TextBox 34">
            <a:extLst>
              <a:ext uri="{FF2B5EF4-FFF2-40B4-BE49-F238E27FC236}">
                <a16:creationId xmlns:a16="http://schemas.microsoft.com/office/drawing/2014/main" id="{6D01C614-A2BA-47BA-9581-011B984EF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" y="6208713"/>
            <a:ext cx="180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最后一元素的父节点</a:t>
            </a:r>
            <a:endParaRPr lang="en-US" altLang="zh-CN" sz="1400" b="1">
              <a:solidFill>
                <a:srgbClr val="000099"/>
              </a:solidFill>
              <a:ea typeface="黑体" panose="02010609060101010101" pitchFamily="49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400" b="1">
                <a:solidFill>
                  <a:srgbClr val="000099"/>
                </a:solidFill>
                <a:ea typeface="黑体" panose="02010609060101010101" pitchFamily="49" charset="-122"/>
              </a:rPr>
              <a:t>i=2</a:t>
            </a: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开始调整</a:t>
            </a:r>
          </a:p>
        </p:txBody>
      </p:sp>
      <p:grpSp>
        <p:nvGrpSpPr>
          <p:cNvPr id="27656" name="组合 120">
            <a:extLst>
              <a:ext uri="{FF2B5EF4-FFF2-40B4-BE49-F238E27FC236}">
                <a16:creationId xmlns:a16="http://schemas.microsoft.com/office/drawing/2014/main" id="{8091EFA8-9317-4722-AD6E-3FA14155930C}"/>
              </a:ext>
            </a:extLst>
          </p:cNvPr>
          <p:cNvGrpSpPr>
            <a:grpSpLocks/>
          </p:cNvGrpSpPr>
          <p:nvPr/>
        </p:nvGrpSpPr>
        <p:grpSpPr bwMode="auto">
          <a:xfrm>
            <a:off x="2592388" y="4400550"/>
            <a:ext cx="476250" cy="504825"/>
            <a:chOff x="2986538" y="4298316"/>
            <a:chExt cx="476412" cy="504732"/>
          </a:xfrm>
        </p:grpSpPr>
        <p:cxnSp>
          <p:nvCxnSpPr>
            <p:cNvPr id="50" name="直接箭头连接符 49">
              <a:extLst>
                <a:ext uri="{FF2B5EF4-FFF2-40B4-BE49-F238E27FC236}">
                  <a16:creationId xmlns:a16="http://schemas.microsoft.com/office/drawing/2014/main" id="{6D49EBC9-1E2A-4DE8-A170-D33D191D0DC2}"/>
                </a:ext>
              </a:extLst>
            </p:cNvPr>
            <p:cNvCxnSpPr/>
            <p:nvPr/>
          </p:nvCxnSpPr>
          <p:spPr>
            <a:xfrm>
              <a:off x="3218392" y="4569729"/>
              <a:ext cx="152452" cy="233319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DD946B4-AC5F-47D0-AE81-2A0429324270}"/>
                </a:ext>
              </a:extLst>
            </p:cNvPr>
            <p:cNvSpPr txBox="1"/>
            <p:nvPr/>
          </p:nvSpPr>
          <p:spPr>
            <a:xfrm>
              <a:off x="2986538" y="4298316"/>
              <a:ext cx="476412" cy="33807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  <a:defRPr/>
              </a:pPr>
              <a:r>
                <a:rPr lang="en-US" altLang="zh-CN" sz="1600" b="1" dirty="0">
                  <a:solidFill>
                    <a:srgbClr val="C00000"/>
                  </a:solidFill>
                  <a:latin typeface="+mn-lt"/>
                  <a:ea typeface="黑体" pitchFamily="49" charset="-122"/>
                </a:rPr>
                <a:t>i</a:t>
              </a:r>
              <a:r>
                <a:rPr lang="en-US" altLang="zh-CN" sz="1600" b="1" dirty="0">
                  <a:solidFill>
                    <a:srgbClr val="C00000"/>
                  </a:solidFill>
                  <a:latin typeface="Arial" charset="0"/>
                  <a:ea typeface="黑体" pitchFamily="49" charset="-122"/>
                </a:rPr>
                <a:t>=1</a:t>
              </a:r>
              <a:endParaRPr lang="zh-CN" altLang="en-US" sz="1600" b="1" dirty="0">
                <a:solidFill>
                  <a:srgbClr val="C00000"/>
                </a:solidFill>
                <a:latin typeface="Arial" charset="0"/>
                <a:ea typeface="黑体" pitchFamily="49" charset="-122"/>
              </a:endParaRPr>
            </a:p>
          </p:txBody>
        </p:sp>
      </p:grpSp>
      <p:grpSp>
        <p:nvGrpSpPr>
          <p:cNvPr id="27657" name="组合 5">
            <a:extLst>
              <a:ext uri="{FF2B5EF4-FFF2-40B4-BE49-F238E27FC236}">
                <a16:creationId xmlns:a16="http://schemas.microsoft.com/office/drawing/2014/main" id="{3ED3A5CF-5FE6-4055-AD15-917C3CD5347C}"/>
              </a:ext>
            </a:extLst>
          </p:cNvPr>
          <p:cNvGrpSpPr>
            <a:grpSpLocks/>
          </p:cNvGrpSpPr>
          <p:nvPr/>
        </p:nvGrpSpPr>
        <p:grpSpPr bwMode="auto">
          <a:xfrm>
            <a:off x="2484438" y="5842000"/>
            <a:ext cx="1798637" cy="236538"/>
            <a:chOff x="1579620" y="2925426"/>
            <a:chExt cx="2812360" cy="369332"/>
          </a:xfrm>
        </p:grpSpPr>
        <p:sp>
          <p:nvSpPr>
            <p:cNvPr id="27714" name="TextBox 7">
              <a:extLst>
                <a:ext uri="{FF2B5EF4-FFF2-40B4-BE49-F238E27FC236}">
                  <a16:creationId xmlns:a16="http://schemas.microsoft.com/office/drawing/2014/main" id="{7240B4B8-E42A-473A-9034-6BCD91196C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55" name="TextBox 8">
              <a:extLst>
                <a:ext uri="{FF2B5EF4-FFF2-40B4-BE49-F238E27FC236}">
                  <a16:creationId xmlns:a16="http://schemas.microsoft.com/office/drawing/2014/main" id="{791D458C-6A66-46EE-964E-7C0C3541F8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8760" y="2925426"/>
              <a:ext cx="466658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  <a:defRPr/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25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7716" name="TextBox 9">
              <a:extLst>
                <a:ext uri="{FF2B5EF4-FFF2-40B4-BE49-F238E27FC236}">
                  <a16:creationId xmlns:a16="http://schemas.microsoft.com/office/drawing/2014/main" id="{B6D980F5-BCD1-41E1-8615-1A5A496C86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7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7717" name="TextBox 10">
              <a:extLst>
                <a:ext uri="{FF2B5EF4-FFF2-40B4-BE49-F238E27FC236}">
                  <a16:creationId xmlns:a16="http://schemas.microsoft.com/office/drawing/2014/main" id="{C33E3624-1746-41B2-8D4C-7F273C4D0F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sz="1600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sz="1600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7718" name="TextBox 11">
              <a:extLst>
                <a:ext uri="{FF2B5EF4-FFF2-40B4-BE49-F238E27FC236}">
                  <a16:creationId xmlns:a16="http://schemas.microsoft.com/office/drawing/2014/main" id="{2FEFE866-30B2-4D78-99DF-6106D2C9EC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7719" name="TextBox 12">
              <a:extLst>
                <a:ext uri="{FF2B5EF4-FFF2-40B4-BE49-F238E27FC236}">
                  <a16:creationId xmlns:a16="http://schemas.microsoft.com/office/drawing/2014/main" id="{DA3D3A4F-4316-4526-A0AC-3904E9E5F8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27658" name="TextBox 59">
            <a:extLst>
              <a:ext uri="{FF2B5EF4-FFF2-40B4-BE49-F238E27FC236}">
                <a16:creationId xmlns:a16="http://schemas.microsoft.com/office/drawing/2014/main" id="{CAC4F683-1E66-44EE-85A0-351B78407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1475" y="6208713"/>
            <a:ext cx="796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调整</a:t>
            </a:r>
            <a:r>
              <a:rPr lang="en-US" altLang="zh-CN" sz="1400" b="1">
                <a:solidFill>
                  <a:srgbClr val="000099"/>
                </a:solidFill>
                <a:ea typeface="黑体" panose="02010609060101010101" pitchFamily="49" charset="-122"/>
              </a:rPr>
              <a:t>i=1</a:t>
            </a:r>
            <a:endParaRPr lang="zh-CN" altLang="en-US" sz="1400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grpSp>
        <p:nvGrpSpPr>
          <p:cNvPr id="27659" name="组合 121">
            <a:extLst>
              <a:ext uri="{FF2B5EF4-FFF2-40B4-BE49-F238E27FC236}">
                <a16:creationId xmlns:a16="http://schemas.microsoft.com/office/drawing/2014/main" id="{7469BCF2-46A6-4B2B-85DD-3A746B54B5B1}"/>
              </a:ext>
            </a:extLst>
          </p:cNvPr>
          <p:cNvGrpSpPr>
            <a:grpSpLocks/>
          </p:cNvGrpSpPr>
          <p:nvPr/>
        </p:nvGrpSpPr>
        <p:grpSpPr bwMode="auto">
          <a:xfrm>
            <a:off x="5202238" y="3932238"/>
            <a:ext cx="476250" cy="504825"/>
            <a:chOff x="6834385" y="3885200"/>
            <a:chExt cx="476412" cy="504732"/>
          </a:xfrm>
        </p:grpSpPr>
        <p:cxnSp>
          <p:nvCxnSpPr>
            <p:cNvPr id="78" name="直接箭头连接符 77">
              <a:extLst>
                <a:ext uri="{FF2B5EF4-FFF2-40B4-BE49-F238E27FC236}">
                  <a16:creationId xmlns:a16="http://schemas.microsoft.com/office/drawing/2014/main" id="{E0C44255-1C62-4E03-8F82-2A830F7B8145}"/>
                </a:ext>
              </a:extLst>
            </p:cNvPr>
            <p:cNvCxnSpPr/>
            <p:nvPr/>
          </p:nvCxnSpPr>
          <p:spPr>
            <a:xfrm>
              <a:off x="7066239" y="4156612"/>
              <a:ext cx="152452" cy="23332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D3F606B-6F68-4466-969F-1AF85D55F1D9}"/>
                </a:ext>
              </a:extLst>
            </p:cNvPr>
            <p:cNvSpPr txBox="1"/>
            <p:nvPr/>
          </p:nvSpPr>
          <p:spPr>
            <a:xfrm>
              <a:off x="6834385" y="3885200"/>
              <a:ext cx="476412" cy="33807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None/>
                <a:defRPr/>
              </a:pPr>
              <a:r>
                <a:rPr lang="en-US" altLang="zh-CN" sz="1600" b="1" dirty="0">
                  <a:solidFill>
                    <a:srgbClr val="C00000"/>
                  </a:solidFill>
                  <a:latin typeface="+mn-lt"/>
                  <a:ea typeface="黑体" pitchFamily="49" charset="-122"/>
                </a:rPr>
                <a:t>i</a:t>
              </a:r>
              <a:r>
                <a:rPr lang="en-US" altLang="zh-CN" sz="1600" b="1" dirty="0">
                  <a:solidFill>
                    <a:srgbClr val="C00000"/>
                  </a:solidFill>
                  <a:latin typeface="Arial" charset="0"/>
                  <a:ea typeface="黑体" pitchFamily="49" charset="-122"/>
                </a:rPr>
                <a:t>=0</a:t>
              </a:r>
              <a:endParaRPr lang="zh-CN" altLang="en-US" sz="1600" b="1" dirty="0">
                <a:solidFill>
                  <a:srgbClr val="C00000"/>
                </a:solidFill>
                <a:latin typeface="Arial" charset="0"/>
                <a:ea typeface="黑体" pitchFamily="49" charset="-122"/>
              </a:endParaRPr>
            </a:p>
          </p:txBody>
        </p:sp>
      </p:grpSp>
      <p:sp>
        <p:nvSpPr>
          <p:cNvPr id="27660" name="TextBox 79">
            <a:extLst>
              <a:ext uri="{FF2B5EF4-FFF2-40B4-BE49-F238E27FC236}">
                <a16:creationId xmlns:a16="http://schemas.microsoft.com/office/drawing/2014/main" id="{17A2C116-5DCD-4773-9994-935B4DD06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0963" y="6208713"/>
            <a:ext cx="796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调整</a:t>
            </a:r>
            <a:r>
              <a:rPr lang="en-US" altLang="zh-CN" sz="1400" b="1">
                <a:solidFill>
                  <a:srgbClr val="000099"/>
                </a:solidFill>
                <a:ea typeface="黑体" panose="02010609060101010101" pitchFamily="49" charset="-122"/>
              </a:rPr>
              <a:t>i=0</a:t>
            </a:r>
            <a:endParaRPr lang="zh-CN" altLang="en-US" sz="1400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grpSp>
        <p:nvGrpSpPr>
          <p:cNvPr id="27661" name="组合 5">
            <a:extLst>
              <a:ext uri="{FF2B5EF4-FFF2-40B4-BE49-F238E27FC236}">
                <a16:creationId xmlns:a16="http://schemas.microsoft.com/office/drawing/2014/main" id="{C4749D89-1E3F-4C70-B3E7-857C65D9CAC4}"/>
              </a:ext>
            </a:extLst>
          </p:cNvPr>
          <p:cNvGrpSpPr>
            <a:grpSpLocks/>
          </p:cNvGrpSpPr>
          <p:nvPr/>
        </p:nvGrpSpPr>
        <p:grpSpPr bwMode="auto">
          <a:xfrm>
            <a:off x="4787900" y="5842000"/>
            <a:ext cx="1800225" cy="236538"/>
            <a:chOff x="1579620" y="2925426"/>
            <a:chExt cx="2812360" cy="369332"/>
          </a:xfrm>
        </p:grpSpPr>
        <p:sp>
          <p:nvSpPr>
            <p:cNvPr id="82" name="TextBox 7">
              <a:extLst>
                <a:ext uri="{FF2B5EF4-FFF2-40B4-BE49-F238E27FC236}">
                  <a16:creationId xmlns:a16="http://schemas.microsoft.com/office/drawing/2014/main" id="{E5108A82-C794-448B-A840-15A83BAF4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727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  <a:defRPr/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21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7707" name="TextBox 8">
              <a:extLst>
                <a:ext uri="{FF2B5EF4-FFF2-40B4-BE49-F238E27FC236}">
                  <a16:creationId xmlns:a16="http://schemas.microsoft.com/office/drawing/2014/main" id="{80788781-9E41-45E8-8CC3-0F104D41C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7672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7708" name="TextBox 9">
              <a:extLst>
                <a:ext uri="{FF2B5EF4-FFF2-40B4-BE49-F238E27FC236}">
                  <a16:creationId xmlns:a16="http://schemas.microsoft.com/office/drawing/2014/main" id="{E8D0F753-B542-4C53-A524-2A4345A30D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7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7709" name="TextBox 10">
              <a:extLst>
                <a:ext uri="{FF2B5EF4-FFF2-40B4-BE49-F238E27FC236}">
                  <a16:creationId xmlns:a16="http://schemas.microsoft.com/office/drawing/2014/main" id="{436D349C-E197-48D3-87E0-FAB8CBA564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sz="1600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sz="1600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7710" name="TextBox 11">
              <a:extLst>
                <a:ext uri="{FF2B5EF4-FFF2-40B4-BE49-F238E27FC236}">
                  <a16:creationId xmlns:a16="http://schemas.microsoft.com/office/drawing/2014/main" id="{02A54640-4F16-49D0-8663-F925F5A20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7711" name="TextBox 12">
              <a:extLst>
                <a:ext uri="{FF2B5EF4-FFF2-40B4-BE49-F238E27FC236}">
                  <a16:creationId xmlns:a16="http://schemas.microsoft.com/office/drawing/2014/main" id="{6F505AB1-ADE7-43B7-A4AB-EE1A141FA3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grpSp>
        <p:nvGrpSpPr>
          <p:cNvPr id="27662" name="组合 95">
            <a:extLst>
              <a:ext uri="{FF2B5EF4-FFF2-40B4-BE49-F238E27FC236}">
                <a16:creationId xmlns:a16="http://schemas.microsoft.com/office/drawing/2014/main" id="{AD154B03-DB61-4B9D-9EC3-3E2E8AEE1D5D}"/>
              </a:ext>
            </a:extLst>
          </p:cNvPr>
          <p:cNvGrpSpPr>
            <a:grpSpLocks/>
          </p:cNvGrpSpPr>
          <p:nvPr/>
        </p:nvGrpSpPr>
        <p:grpSpPr bwMode="auto">
          <a:xfrm>
            <a:off x="2716213" y="4400550"/>
            <a:ext cx="1238250" cy="1223963"/>
            <a:chOff x="488940" y="4401108"/>
            <a:chExt cx="1238712" cy="1224103"/>
          </a:xfrm>
        </p:grpSpPr>
        <p:sp>
          <p:nvSpPr>
            <p:cNvPr id="27695" name="Oval 15">
              <a:extLst>
                <a:ext uri="{FF2B5EF4-FFF2-40B4-BE49-F238E27FC236}">
                  <a16:creationId xmlns:a16="http://schemas.microsoft.com/office/drawing/2014/main" id="{2DDFA0BC-6133-4ECE-8F54-A21AAD812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9652" y="4869159"/>
              <a:ext cx="288000" cy="288000"/>
            </a:xfrm>
            <a:prstGeom prst="ellips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 b="1">
                  <a:solidFill>
                    <a:srgbClr val="000099"/>
                  </a:solidFill>
                </a:rPr>
                <a:t>49</a:t>
              </a:r>
              <a:endParaRPr lang="zh-CN" altLang="en-US" sz="1600" b="1">
                <a:solidFill>
                  <a:srgbClr val="000099"/>
                </a:solidFill>
              </a:endParaRPr>
            </a:p>
          </p:txBody>
        </p:sp>
        <p:sp>
          <p:nvSpPr>
            <p:cNvPr id="27696" name="Oval 16">
              <a:extLst>
                <a:ext uri="{FF2B5EF4-FFF2-40B4-BE49-F238E27FC236}">
                  <a16:creationId xmlns:a16="http://schemas.microsoft.com/office/drawing/2014/main" id="{D45B0689-ECC6-48CB-98DD-5FC6C4566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632" y="5337211"/>
              <a:ext cx="288000" cy="288000"/>
            </a:xfrm>
            <a:prstGeom prst="ellips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 b="1">
                  <a:solidFill>
                    <a:srgbClr val="000099"/>
                  </a:solidFill>
                </a:rPr>
                <a:t>08</a:t>
              </a:r>
              <a:endParaRPr lang="zh-CN" altLang="en-US" sz="1600" b="1">
                <a:solidFill>
                  <a:srgbClr val="000099"/>
                </a:solidFill>
              </a:endParaRPr>
            </a:p>
          </p:txBody>
        </p:sp>
        <p:cxnSp>
          <p:nvCxnSpPr>
            <p:cNvPr id="99" name="直接连接符 98">
              <a:extLst>
                <a:ext uri="{FF2B5EF4-FFF2-40B4-BE49-F238E27FC236}">
                  <a16:creationId xmlns:a16="http://schemas.microsoft.com/office/drawing/2014/main" id="{BB2E279C-78D5-4620-8FCA-A2BD9D12694C}"/>
                </a:ext>
              </a:extLst>
            </p:cNvPr>
            <p:cNvCxnSpPr>
              <a:stCxn id="27695" idx="3"/>
              <a:endCxn id="27696" idx="0"/>
            </p:cNvCxnSpPr>
            <p:nvPr/>
          </p:nvCxnSpPr>
          <p:spPr bwMode="auto">
            <a:xfrm flipH="1">
              <a:off x="1403681" y="5115565"/>
              <a:ext cx="77816" cy="22227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98" name="Oval 15">
              <a:extLst>
                <a:ext uri="{FF2B5EF4-FFF2-40B4-BE49-F238E27FC236}">
                  <a16:creationId xmlns:a16="http://schemas.microsoft.com/office/drawing/2014/main" id="{CDB57D64-A545-45F1-B716-920CC05B1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964" y="4869159"/>
              <a:ext cx="288000" cy="288000"/>
            </a:xfrm>
            <a:prstGeom prst="ellips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 b="1">
                  <a:solidFill>
                    <a:srgbClr val="000099"/>
                  </a:solidFill>
                </a:rPr>
                <a:t>25</a:t>
              </a:r>
              <a:endParaRPr lang="zh-CN" altLang="en-US" sz="1600" b="1">
                <a:solidFill>
                  <a:srgbClr val="000099"/>
                </a:solidFill>
              </a:endParaRPr>
            </a:p>
          </p:txBody>
        </p:sp>
        <p:sp>
          <p:nvSpPr>
            <p:cNvPr id="27699" name="Oval 16">
              <a:extLst>
                <a:ext uri="{FF2B5EF4-FFF2-40B4-BE49-F238E27FC236}">
                  <a16:creationId xmlns:a16="http://schemas.microsoft.com/office/drawing/2014/main" id="{7288FD43-24F3-4843-85E9-39C1F7875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940" y="5337211"/>
              <a:ext cx="288000" cy="288000"/>
            </a:xfrm>
            <a:prstGeom prst="ellips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 b="1">
                  <a:solidFill>
                    <a:srgbClr val="000099"/>
                  </a:solidFill>
                </a:rPr>
                <a:t>25</a:t>
              </a:r>
              <a:r>
                <a:rPr lang="zh-CN" altLang="en-US" sz="1600" b="1">
                  <a:solidFill>
                    <a:srgbClr val="C00000"/>
                  </a:solidFill>
                </a:rPr>
                <a:t>*</a:t>
              </a:r>
            </a:p>
          </p:txBody>
        </p:sp>
        <p:sp>
          <p:nvSpPr>
            <p:cNvPr id="102" name="Oval 17">
              <a:extLst>
                <a:ext uri="{FF2B5EF4-FFF2-40B4-BE49-F238E27FC236}">
                  <a16:creationId xmlns:a16="http://schemas.microsoft.com/office/drawing/2014/main" id="{A78D56E2-C745-4464-9A85-24BCEE415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255" y="5337840"/>
              <a:ext cx="287445" cy="287371"/>
            </a:xfrm>
            <a:prstGeom prst="ellipse">
              <a:avLst/>
            </a:prstGeom>
            <a:noFill/>
            <a:ln w="6350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1600" b="1" dirty="0">
                  <a:solidFill>
                    <a:srgbClr val="000099"/>
                  </a:solidFill>
                  <a:latin typeface="Arial" charset="0"/>
                </a:rPr>
                <a:t>16</a:t>
              </a:r>
              <a:endParaRPr lang="zh-CN" altLang="en-US" sz="1600" b="1" dirty="0">
                <a:solidFill>
                  <a:srgbClr val="000099"/>
                </a:solidFill>
                <a:latin typeface="Arial" charset="0"/>
              </a:endParaRPr>
            </a:p>
          </p:txBody>
        </p:sp>
        <p:cxnSp>
          <p:nvCxnSpPr>
            <p:cNvPr id="103" name="直接连接符 102">
              <a:extLst>
                <a:ext uri="{FF2B5EF4-FFF2-40B4-BE49-F238E27FC236}">
                  <a16:creationId xmlns:a16="http://schemas.microsoft.com/office/drawing/2014/main" id="{E3474E05-F2D8-4308-9C8A-9DF43A4DF3D4}"/>
                </a:ext>
              </a:extLst>
            </p:cNvPr>
            <p:cNvCxnSpPr>
              <a:stCxn id="27698" idx="5"/>
              <a:endCxn id="102" idx="0"/>
            </p:cNvCxnSpPr>
            <p:nvPr/>
          </p:nvCxnSpPr>
          <p:spPr bwMode="auto">
            <a:xfrm>
              <a:off x="951074" y="5115565"/>
              <a:ext cx="92109" cy="22227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连接符 103">
              <a:extLst>
                <a:ext uri="{FF2B5EF4-FFF2-40B4-BE49-F238E27FC236}">
                  <a16:creationId xmlns:a16="http://schemas.microsoft.com/office/drawing/2014/main" id="{2759ED59-8A4B-48BB-936B-BEB9EB9C77F5}"/>
                </a:ext>
              </a:extLst>
            </p:cNvPr>
            <p:cNvCxnSpPr>
              <a:stCxn id="27698" idx="3"/>
              <a:endCxn id="27699" idx="0"/>
            </p:cNvCxnSpPr>
            <p:nvPr/>
          </p:nvCxnSpPr>
          <p:spPr bwMode="auto">
            <a:xfrm flipH="1">
              <a:off x="633456" y="5115565"/>
              <a:ext cx="114343" cy="22227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703" name="Oval 16">
              <a:extLst>
                <a:ext uri="{FF2B5EF4-FFF2-40B4-BE49-F238E27FC236}">
                  <a16:creationId xmlns:a16="http://schemas.microsoft.com/office/drawing/2014/main" id="{42090E58-6659-47F9-829E-5C4460BB3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612" y="4401108"/>
              <a:ext cx="288000" cy="288000"/>
            </a:xfrm>
            <a:prstGeom prst="ellips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 b="1">
                  <a:solidFill>
                    <a:srgbClr val="000099"/>
                  </a:solidFill>
                </a:rPr>
                <a:t>21</a:t>
              </a:r>
              <a:endParaRPr lang="zh-CN" altLang="en-US" sz="1600" b="1">
                <a:solidFill>
                  <a:srgbClr val="000099"/>
                </a:solidFill>
              </a:endParaRPr>
            </a:p>
          </p:txBody>
        </p:sp>
        <p:cxnSp>
          <p:nvCxnSpPr>
            <p:cNvPr id="106" name="直接连接符 105">
              <a:extLst>
                <a:ext uri="{FF2B5EF4-FFF2-40B4-BE49-F238E27FC236}">
                  <a16:creationId xmlns:a16="http://schemas.microsoft.com/office/drawing/2014/main" id="{F56578F0-7D95-471D-92F4-4842CCE922E9}"/>
                </a:ext>
              </a:extLst>
            </p:cNvPr>
            <p:cNvCxnSpPr>
              <a:stCxn id="27703" idx="3"/>
              <a:endCxn id="27698" idx="0"/>
            </p:cNvCxnSpPr>
            <p:nvPr/>
          </p:nvCxnSpPr>
          <p:spPr bwMode="auto">
            <a:xfrm flipH="1">
              <a:off x="849436" y="4647199"/>
              <a:ext cx="271564" cy="22227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接连接符 106">
              <a:extLst>
                <a:ext uri="{FF2B5EF4-FFF2-40B4-BE49-F238E27FC236}">
                  <a16:creationId xmlns:a16="http://schemas.microsoft.com/office/drawing/2014/main" id="{CBEDCDB9-D783-4DE5-BCEF-65F646812C3D}"/>
                </a:ext>
              </a:extLst>
            </p:cNvPr>
            <p:cNvCxnSpPr>
              <a:stCxn id="27703" idx="5"/>
              <a:endCxn id="27695" idx="0"/>
            </p:cNvCxnSpPr>
            <p:nvPr/>
          </p:nvCxnSpPr>
          <p:spPr bwMode="auto">
            <a:xfrm>
              <a:off x="1325864" y="4647199"/>
              <a:ext cx="257271" cy="22227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663" name="组合 107">
            <a:extLst>
              <a:ext uri="{FF2B5EF4-FFF2-40B4-BE49-F238E27FC236}">
                <a16:creationId xmlns:a16="http://schemas.microsoft.com/office/drawing/2014/main" id="{8CED2789-38A5-47EF-8045-B79D03DD2AC8}"/>
              </a:ext>
            </a:extLst>
          </p:cNvPr>
          <p:cNvGrpSpPr>
            <a:grpSpLocks/>
          </p:cNvGrpSpPr>
          <p:nvPr/>
        </p:nvGrpSpPr>
        <p:grpSpPr bwMode="auto">
          <a:xfrm>
            <a:off x="4967288" y="4400550"/>
            <a:ext cx="1239837" cy="1223963"/>
            <a:chOff x="488940" y="4401108"/>
            <a:chExt cx="1238712" cy="1224103"/>
          </a:xfrm>
        </p:grpSpPr>
        <p:sp>
          <p:nvSpPr>
            <p:cNvPr id="27684" name="Oval 15">
              <a:extLst>
                <a:ext uri="{FF2B5EF4-FFF2-40B4-BE49-F238E27FC236}">
                  <a16:creationId xmlns:a16="http://schemas.microsoft.com/office/drawing/2014/main" id="{9BC6517E-BF12-4DFE-9522-E42996FBFA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9652" y="4869159"/>
              <a:ext cx="288000" cy="288000"/>
            </a:xfrm>
            <a:prstGeom prst="ellips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 b="1">
                  <a:solidFill>
                    <a:srgbClr val="000099"/>
                  </a:solidFill>
                </a:rPr>
                <a:t>49</a:t>
              </a:r>
              <a:endParaRPr lang="zh-CN" altLang="en-US" sz="1600" b="1">
                <a:solidFill>
                  <a:srgbClr val="000099"/>
                </a:solidFill>
              </a:endParaRPr>
            </a:p>
          </p:txBody>
        </p:sp>
        <p:sp>
          <p:nvSpPr>
            <p:cNvPr id="27685" name="Oval 16">
              <a:extLst>
                <a:ext uri="{FF2B5EF4-FFF2-40B4-BE49-F238E27FC236}">
                  <a16:creationId xmlns:a16="http://schemas.microsoft.com/office/drawing/2014/main" id="{19790F02-4EE7-435A-8713-FE6EBFCD3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632" y="5337211"/>
              <a:ext cx="288000" cy="288000"/>
            </a:xfrm>
            <a:prstGeom prst="ellips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 b="1">
                  <a:solidFill>
                    <a:srgbClr val="000099"/>
                  </a:solidFill>
                </a:rPr>
                <a:t>08</a:t>
              </a:r>
              <a:endParaRPr lang="zh-CN" altLang="en-US" sz="1600" b="1">
                <a:solidFill>
                  <a:srgbClr val="000099"/>
                </a:solidFill>
              </a:endParaRPr>
            </a:p>
          </p:txBody>
        </p:sp>
        <p:cxnSp>
          <p:nvCxnSpPr>
            <p:cNvPr id="111" name="直接连接符 110">
              <a:extLst>
                <a:ext uri="{FF2B5EF4-FFF2-40B4-BE49-F238E27FC236}">
                  <a16:creationId xmlns:a16="http://schemas.microsoft.com/office/drawing/2014/main" id="{FB7769E1-B3DB-41FF-BC0C-4525A39CB913}"/>
                </a:ext>
              </a:extLst>
            </p:cNvPr>
            <p:cNvCxnSpPr>
              <a:stCxn id="27684" idx="3"/>
              <a:endCxn id="27685" idx="0"/>
            </p:cNvCxnSpPr>
            <p:nvPr/>
          </p:nvCxnSpPr>
          <p:spPr bwMode="auto">
            <a:xfrm flipH="1">
              <a:off x="1404096" y="5115565"/>
              <a:ext cx="77717" cy="22227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87" name="Oval 15">
              <a:extLst>
                <a:ext uri="{FF2B5EF4-FFF2-40B4-BE49-F238E27FC236}">
                  <a16:creationId xmlns:a16="http://schemas.microsoft.com/office/drawing/2014/main" id="{6CE2057F-827F-4D26-A8A7-7D4D1CC83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964" y="4869159"/>
              <a:ext cx="288000" cy="288000"/>
            </a:xfrm>
            <a:prstGeom prst="ellips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 b="1">
                  <a:solidFill>
                    <a:srgbClr val="000099"/>
                  </a:solidFill>
                </a:rPr>
                <a:t>25</a:t>
              </a:r>
              <a:endParaRPr lang="zh-CN" altLang="en-US" sz="1600" b="1">
                <a:solidFill>
                  <a:srgbClr val="000099"/>
                </a:solidFill>
              </a:endParaRPr>
            </a:p>
          </p:txBody>
        </p:sp>
        <p:sp>
          <p:nvSpPr>
            <p:cNvPr id="27688" name="Oval 16">
              <a:extLst>
                <a:ext uri="{FF2B5EF4-FFF2-40B4-BE49-F238E27FC236}">
                  <a16:creationId xmlns:a16="http://schemas.microsoft.com/office/drawing/2014/main" id="{BAB4BB31-AFD3-4587-9C84-370898782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940" y="5337211"/>
              <a:ext cx="288000" cy="288000"/>
            </a:xfrm>
            <a:prstGeom prst="ellips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 b="1">
                  <a:solidFill>
                    <a:srgbClr val="000099"/>
                  </a:solidFill>
                </a:rPr>
                <a:t>25</a:t>
              </a:r>
              <a:r>
                <a:rPr lang="zh-CN" altLang="en-US" sz="1600" b="1">
                  <a:solidFill>
                    <a:srgbClr val="C00000"/>
                  </a:solidFill>
                </a:rPr>
                <a:t>*</a:t>
              </a:r>
            </a:p>
          </p:txBody>
        </p:sp>
        <p:sp>
          <p:nvSpPr>
            <p:cNvPr id="114" name="Oval 17">
              <a:extLst>
                <a:ext uri="{FF2B5EF4-FFF2-40B4-BE49-F238E27FC236}">
                  <a16:creationId xmlns:a16="http://schemas.microsoft.com/office/drawing/2014/main" id="{5A96216A-F986-4E00-9372-5766B0472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729" y="5337840"/>
              <a:ext cx="287077" cy="287371"/>
            </a:xfrm>
            <a:prstGeom prst="ellipse">
              <a:avLst/>
            </a:prstGeom>
            <a:noFill/>
            <a:ln w="6350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1600" b="1" dirty="0">
                  <a:solidFill>
                    <a:srgbClr val="000099"/>
                  </a:solidFill>
                  <a:latin typeface="Arial" charset="0"/>
                </a:rPr>
                <a:t>16</a:t>
              </a:r>
              <a:endParaRPr lang="zh-CN" altLang="en-US" sz="1600" b="1" dirty="0">
                <a:solidFill>
                  <a:srgbClr val="000099"/>
                </a:solidFill>
                <a:latin typeface="Arial" charset="0"/>
              </a:endParaRPr>
            </a:p>
          </p:txBody>
        </p:sp>
        <p:cxnSp>
          <p:nvCxnSpPr>
            <p:cNvPr id="115" name="直接连接符 114">
              <a:extLst>
                <a:ext uri="{FF2B5EF4-FFF2-40B4-BE49-F238E27FC236}">
                  <a16:creationId xmlns:a16="http://schemas.microsoft.com/office/drawing/2014/main" id="{BDF75E21-8ADC-4840-8265-C50A576B60BE}"/>
                </a:ext>
              </a:extLst>
            </p:cNvPr>
            <p:cNvCxnSpPr>
              <a:stCxn id="27687" idx="5"/>
              <a:endCxn id="114" idx="0"/>
            </p:cNvCxnSpPr>
            <p:nvPr/>
          </p:nvCxnSpPr>
          <p:spPr bwMode="auto">
            <a:xfrm>
              <a:off x="950483" y="5115565"/>
              <a:ext cx="93578" cy="22227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5">
              <a:extLst>
                <a:ext uri="{FF2B5EF4-FFF2-40B4-BE49-F238E27FC236}">
                  <a16:creationId xmlns:a16="http://schemas.microsoft.com/office/drawing/2014/main" id="{22EA00B8-F8B1-4275-80DC-C654F8D37E7D}"/>
                </a:ext>
              </a:extLst>
            </p:cNvPr>
            <p:cNvCxnSpPr>
              <a:stCxn id="27687" idx="3"/>
              <a:endCxn id="27688" idx="0"/>
            </p:cNvCxnSpPr>
            <p:nvPr/>
          </p:nvCxnSpPr>
          <p:spPr bwMode="auto">
            <a:xfrm flipH="1">
              <a:off x="633271" y="5115565"/>
              <a:ext cx="114196" cy="22227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92" name="Oval 16">
              <a:extLst>
                <a:ext uri="{FF2B5EF4-FFF2-40B4-BE49-F238E27FC236}">
                  <a16:creationId xmlns:a16="http://schemas.microsoft.com/office/drawing/2014/main" id="{F5DFF1FA-1856-486A-80CF-14C8A3DDB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612" y="4401108"/>
              <a:ext cx="288000" cy="288000"/>
            </a:xfrm>
            <a:prstGeom prst="ellips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 b="1">
                  <a:solidFill>
                    <a:srgbClr val="000099"/>
                  </a:solidFill>
                </a:rPr>
                <a:t>21</a:t>
              </a:r>
              <a:endParaRPr lang="zh-CN" altLang="en-US" sz="1600" b="1">
                <a:solidFill>
                  <a:srgbClr val="000099"/>
                </a:solidFill>
              </a:endParaRPr>
            </a:p>
          </p:txBody>
        </p:sp>
        <p:cxnSp>
          <p:nvCxnSpPr>
            <p:cNvPr id="118" name="直接连接符 117">
              <a:extLst>
                <a:ext uri="{FF2B5EF4-FFF2-40B4-BE49-F238E27FC236}">
                  <a16:creationId xmlns:a16="http://schemas.microsoft.com/office/drawing/2014/main" id="{B3DB8C54-B739-470B-A06C-4DFAE5224B3F}"/>
                </a:ext>
              </a:extLst>
            </p:cNvPr>
            <p:cNvCxnSpPr>
              <a:stCxn id="27692" idx="3"/>
              <a:endCxn id="27687" idx="0"/>
            </p:cNvCxnSpPr>
            <p:nvPr/>
          </p:nvCxnSpPr>
          <p:spPr bwMode="auto">
            <a:xfrm flipH="1">
              <a:off x="848975" y="4647199"/>
              <a:ext cx="272802" cy="22227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连接符 118">
              <a:extLst>
                <a:ext uri="{FF2B5EF4-FFF2-40B4-BE49-F238E27FC236}">
                  <a16:creationId xmlns:a16="http://schemas.microsoft.com/office/drawing/2014/main" id="{C017C6D3-8128-43DD-A7F2-76FB668FF76A}"/>
                </a:ext>
              </a:extLst>
            </p:cNvPr>
            <p:cNvCxnSpPr>
              <a:stCxn id="27692" idx="5"/>
              <a:endCxn id="27684" idx="0"/>
            </p:cNvCxnSpPr>
            <p:nvPr/>
          </p:nvCxnSpPr>
          <p:spPr bwMode="auto">
            <a:xfrm>
              <a:off x="1324793" y="4647199"/>
              <a:ext cx="258528" cy="22227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64" name="TextBox 122">
            <a:extLst>
              <a:ext uri="{FF2B5EF4-FFF2-40B4-BE49-F238E27FC236}">
                <a16:creationId xmlns:a16="http://schemas.microsoft.com/office/drawing/2014/main" id="{5A3BB0C2-12E7-4F60-9219-5E9120883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9825" y="6208713"/>
            <a:ext cx="1082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形成最大堆</a:t>
            </a:r>
          </a:p>
        </p:txBody>
      </p:sp>
      <p:grpSp>
        <p:nvGrpSpPr>
          <p:cNvPr id="27665" name="组合 5">
            <a:extLst>
              <a:ext uri="{FF2B5EF4-FFF2-40B4-BE49-F238E27FC236}">
                <a16:creationId xmlns:a16="http://schemas.microsoft.com/office/drawing/2014/main" id="{8A6EA59B-9980-44E2-9AA8-64ECB7141B69}"/>
              </a:ext>
            </a:extLst>
          </p:cNvPr>
          <p:cNvGrpSpPr>
            <a:grpSpLocks/>
          </p:cNvGrpSpPr>
          <p:nvPr/>
        </p:nvGrpSpPr>
        <p:grpSpPr bwMode="auto">
          <a:xfrm>
            <a:off x="6985000" y="5842000"/>
            <a:ext cx="1800225" cy="236538"/>
            <a:chOff x="1579620" y="2925426"/>
            <a:chExt cx="2812360" cy="369332"/>
          </a:xfrm>
        </p:grpSpPr>
        <p:sp>
          <p:nvSpPr>
            <p:cNvPr id="27678" name="TextBox 7">
              <a:extLst>
                <a:ext uri="{FF2B5EF4-FFF2-40B4-BE49-F238E27FC236}">
                  <a16:creationId xmlns:a16="http://schemas.microsoft.com/office/drawing/2014/main" id="{56969EED-8E92-4061-98B0-F01455D9A5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7679" name="TextBox 8">
              <a:extLst>
                <a:ext uri="{FF2B5EF4-FFF2-40B4-BE49-F238E27FC236}">
                  <a16:creationId xmlns:a16="http://schemas.microsoft.com/office/drawing/2014/main" id="{CE49815B-BA39-4119-9874-39BD38D9E2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7672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7680" name="TextBox 9">
              <a:extLst>
                <a:ext uri="{FF2B5EF4-FFF2-40B4-BE49-F238E27FC236}">
                  <a16:creationId xmlns:a16="http://schemas.microsoft.com/office/drawing/2014/main" id="{5CBCF52D-4693-44C1-BD7F-B545D47389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7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7681" name="TextBox 10">
              <a:extLst>
                <a:ext uri="{FF2B5EF4-FFF2-40B4-BE49-F238E27FC236}">
                  <a16:creationId xmlns:a16="http://schemas.microsoft.com/office/drawing/2014/main" id="{8E4885F8-8742-4849-AB34-3D7BBD35F6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sz="1600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sz="1600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7682" name="TextBox 11">
              <a:extLst>
                <a:ext uri="{FF2B5EF4-FFF2-40B4-BE49-F238E27FC236}">
                  <a16:creationId xmlns:a16="http://schemas.microsoft.com/office/drawing/2014/main" id="{CB5ADC99-472C-4089-A361-D715E5B79B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7683" name="TextBox 12">
              <a:extLst>
                <a:ext uri="{FF2B5EF4-FFF2-40B4-BE49-F238E27FC236}">
                  <a16:creationId xmlns:a16="http://schemas.microsoft.com/office/drawing/2014/main" id="{8BBD9834-417A-4D47-B7DC-1D2D9269B0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grpSp>
        <p:nvGrpSpPr>
          <p:cNvPr id="27666" name="组合 130">
            <a:extLst>
              <a:ext uri="{FF2B5EF4-FFF2-40B4-BE49-F238E27FC236}">
                <a16:creationId xmlns:a16="http://schemas.microsoft.com/office/drawing/2014/main" id="{CD83C608-6C98-497D-83A2-B83F835BFBD9}"/>
              </a:ext>
            </a:extLst>
          </p:cNvPr>
          <p:cNvGrpSpPr>
            <a:grpSpLocks/>
          </p:cNvGrpSpPr>
          <p:nvPr/>
        </p:nvGrpSpPr>
        <p:grpSpPr bwMode="auto">
          <a:xfrm>
            <a:off x="7164388" y="4400550"/>
            <a:ext cx="1239837" cy="1223963"/>
            <a:chOff x="488940" y="4401108"/>
            <a:chExt cx="1238712" cy="1224103"/>
          </a:xfrm>
        </p:grpSpPr>
        <p:sp>
          <p:nvSpPr>
            <p:cNvPr id="132" name="Oval 15">
              <a:extLst>
                <a:ext uri="{FF2B5EF4-FFF2-40B4-BE49-F238E27FC236}">
                  <a16:creationId xmlns:a16="http://schemas.microsoft.com/office/drawing/2014/main" id="{9C64B1EB-132F-4908-B3C7-197CCD2A1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8989" y="4869475"/>
              <a:ext cx="288663" cy="2873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1600" b="1" dirty="0">
                  <a:solidFill>
                    <a:srgbClr val="000099"/>
                  </a:solidFill>
                  <a:latin typeface="Arial" charset="0"/>
                </a:rPr>
                <a:t>21</a:t>
              </a:r>
              <a:endParaRPr lang="zh-CN" altLang="en-US" sz="1600" b="1" dirty="0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27668" name="Oval 16">
              <a:extLst>
                <a:ext uri="{FF2B5EF4-FFF2-40B4-BE49-F238E27FC236}">
                  <a16:creationId xmlns:a16="http://schemas.microsoft.com/office/drawing/2014/main" id="{DB8E275E-1B91-4800-AB66-BE12F315F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632" y="5337211"/>
              <a:ext cx="288000" cy="288000"/>
            </a:xfrm>
            <a:prstGeom prst="ellips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 b="1">
                  <a:solidFill>
                    <a:srgbClr val="000099"/>
                  </a:solidFill>
                </a:rPr>
                <a:t>08</a:t>
              </a:r>
              <a:endParaRPr lang="zh-CN" altLang="en-US" sz="1600" b="1">
                <a:solidFill>
                  <a:srgbClr val="000099"/>
                </a:solidFill>
              </a:endParaRPr>
            </a:p>
          </p:txBody>
        </p:sp>
        <p:cxnSp>
          <p:nvCxnSpPr>
            <p:cNvPr id="134" name="直接连接符 133">
              <a:extLst>
                <a:ext uri="{FF2B5EF4-FFF2-40B4-BE49-F238E27FC236}">
                  <a16:creationId xmlns:a16="http://schemas.microsoft.com/office/drawing/2014/main" id="{BEDC6451-5C38-4E3C-BBD1-41A59AAACE0A}"/>
                </a:ext>
              </a:extLst>
            </p:cNvPr>
            <p:cNvCxnSpPr>
              <a:stCxn id="132" idx="3"/>
              <a:endCxn id="27668" idx="0"/>
            </p:cNvCxnSpPr>
            <p:nvPr/>
          </p:nvCxnSpPr>
          <p:spPr bwMode="auto">
            <a:xfrm flipH="1">
              <a:off x="1404096" y="5115565"/>
              <a:ext cx="77717" cy="22227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70" name="Oval 15">
              <a:extLst>
                <a:ext uri="{FF2B5EF4-FFF2-40B4-BE49-F238E27FC236}">
                  <a16:creationId xmlns:a16="http://schemas.microsoft.com/office/drawing/2014/main" id="{2EFF0237-5AB0-4842-B48D-780A78400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964" y="4869159"/>
              <a:ext cx="288000" cy="288000"/>
            </a:xfrm>
            <a:prstGeom prst="ellips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 b="1">
                  <a:solidFill>
                    <a:srgbClr val="000099"/>
                  </a:solidFill>
                </a:rPr>
                <a:t>25</a:t>
              </a:r>
              <a:endParaRPr lang="zh-CN" altLang="en-US" sz="1600" b="1">
                <a:solidFill>
                  <a:srgbClr val="000099"/>
                </a:solidFill>
              </a:endParaRPr>
            </a:p>
          </p:txBody>
        </p:sp>
        <p:sp>
          <p:nvSpPr>
            <p:cNvPr id="27671" name="Oval 16">
              <a:extLst>
                <a:ext uri="{FF2B5EF4-FFF2-40B4-BE49-F238E27FC236}">
                  <a16:creationId xmlns:a16="http://schemas.microsoft.com/office/drawing/2014/main" id="{DDFFB0A7-C6E7-4416-B7C7-CA0231F85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940" y="5337211"/>
              <a:ext cx="288000" cy="288000"/>
            </a:xfrm>
            <a:prstGeom prst="ellips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600" b="1">
                  <a:solidFill>
                    <a:srgbClr val="000099"/>
                  </a:solidFill>
                </a:rPr>
                <a:t>25</a:t>
              </a:r>
              <a:r>
                <a:rPr lang="zh-CN" altLang="en-US" sz="1600" b="1">
                  <a:solidFill>
                    <a:srgbClr val="C00000"/>
                  </a:solidFill>
                </a:rPr>
                <a:t>*</a:t>
              </a:r>
            </a:p>
          </p:txBody>
        </p:sp>
        <p:sp>
          <p:nvSpPr>
            <p:cNvPr id="137" name="Oval 17">
              <a:extLst>
                <a:ext uri="{FF2B5EF4-FFF2-40B4-BE49-F238E27FC236}">
                  <a16:creationId xmlns:a16="http://schemas.microsoft.com/office/drawing/2014/main" id="{27F67ACF-D932-48FE-B65D-1AE3BCEEC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729" y="5337840"/>
              <a:ext cx="287077" cy="287371"/>
            </a:xfrm>
            <a:prstGeom prst="ellipse">
              <a:avLst/>
            </a:prstGeom>
            <a:noFill/>
            <a:ln w="6350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1600" b="1" dirty="0">
                  <a:solidFill>
                    <a:srgbClr val="000099"/>
                  </a:solidFill>
                  <a:latin typeface="Arial" charset="0"/>
                </a:rPr>
                <a:t>16</a:t>
              </a:r>
              <a:endParaRPr lang="zh-CN" altLang="en-US" sz="1600" b="1" dirty="0">
                <a:solidFill>
                  <a:srgbClr val="000099"/>
                </a:solidFill>
                <a:latin typeface="Arial" charset="0"/>
              </a:endParaRPr>
            </a:p>
          </p:txBody>
        </p:sp>
        <p:cxnSp>
          <p:nvCxnSpPr>
            <p:cNvPr id="138" name="直接连接符 137">
              <a:extLst>
                <a:ext uri="{FF2B5EF4-FFF2-40B4-BE49-F238E27FC236}">
                  <a16:creationId xmlns:a16="http://schemas.microsoft.com/office/drawing/2014/main" id="{2C4EC9EA-8C4C-4359-8893-0D98342BD014}"/>
                </a:ext>
              </a:extLst>
            </p:cNvPr>
            <p:cNvCxnSpPr>
              <a:stCxn id="27670" idx="5"/>
              <a:endCxn id="137" idx="0"/>
            </p:cNvCxnSpPr>
            <p:nvPr/>
          </p:nvCxnSpPr>
          <p:spPr bwMode="auto">
            <a:xfrm>
              <a:off x="950483" y="5115565"/>
              <a:ext cx="93578" cy="22227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>
              <a:extLst>
                <a:ext uri="{FF2B5EF4-FFF2-40B4-BE49-F238E27FC236}">
                  <a16:creationId xmlns:a16="http://schemas.microsoft.com/office/drawing/2014/main" id="{754EA30E-1919-4D4B-839F-F7853A32AA9C}"/>
                </a:ext>
              </a:extLst>
            </p:cNvPr>
            <p:cNvCxnSpPr>
              <a:stCxn id="27670" idx="3"/>
              <a:endCxn id="27671" idx="0"/>
            </p:cNvCxnSpPr>
            <p:nvPr/>
          </p:nvCxnSpPr>
          <p:spPr bwMode="auto">
            <a:xfrm flipH="1">
              <a:off x="633271" y="5115565"/>
              <a:ext cx="114196" cy="22227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Oval 16">
              <a:extLst>
                <a:ext uri="{FF2B5EF4-FFF2-40B4-BE49-F238E27FC236}">
                  <a16:creationId xmlns:a16="http://schemas.microsoft.com/office/drawing/2014/main" id="{11C39726-B35A-463C-BADD-3F54D833D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954" y="4401108"/>
              <a:ext cx="288663" cy="287371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1600" b="1" dirty="0">
                  <a:solidFill>
                    <a:srgbClr val="000099"/>
                  </a:solidFill>
                  <a:latin typeface="Arial" charset="0"/>
                </a:rPr>
                <a:t>49</a:t>
              </a:r>
              <a:endParaRPr lang="zh-CN" altLang="en-US" sz="1600" b="1" dirty="0">
                <a:solidFill>
                  <a:srgbClr val="000099"/>
                </a:solidFill>
                <a:latin typeface="Arial" charset="0"/>
              </a:endParaRPr>
            </a:p>
          </p:txBody>
        </p:sp>
        <p:cxnSp>
          <p:nvCxnSpPr>
            <p:cNvPr id="141" name="直接连接符 140">
              <a:extLst>
                <a:ext uri="{FF2B5EF4-FFF2-40B4-BE49-F238E27FC236}">
                  <a16:creationId xmlns:a16="http://schemas.microsoft.com/office/drawing/2014/main" id="{BE07B110-50B5-4432-BEF2-2DC086787EB9}"/>
                </a:ext>
              </a:extLst>
            </p:cNvPr>
            <p:cNvCxnSpPr>
              <a:stCxn id="140" idx="3"/>
              <a:endCxn id="27670" idx="0"/>
            </p:cNvCxnSpPr>
            <p:nvPr/>
          </p:nvCxnSpPr>
          <p:spPr bwMode="auto">
            <a:xfrm flipH="1">
              <a:off x="848975" y="4647199"/>
              <a:ext cx="272802" cy="22227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接连接符 141">
              <a:extLst>
                <a:ext uri="{FF2B5EF4-FFF2-40B4-BE49-F238E27FC236}">
                  <a16:creationId xmlns:a16="http://schemas.microsoft.com/office/drawing/2014/main" id="{D8776C9B-1D68-4A7E-8132-6F92416A3F2F}"/>
                </a:ext>
              </a:extLst>
            </p:cNvPr>
            <p:cNvCxnSpPr>
              <a:stCxn id="140" idx="5"/>
              <a:endCxn id="132" idx="0"/>
            </p:cNvCxnSpPr>
            <p:nvPr/>
          </p:nvCxnSpPr>
          <p:spPr bwMode="auto">
            <a:xfrm>
              <a:off x="1324793" y="4647199"/>
              <a:ext cx="258528" cy="22227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1">
            <a:extLst>
              <a:ext uri="{FF2B5EF4-FFF2-40B4-BE49-F238E27FC236}">
                <a16:creationId xmlns:a16="http://schemas.microsoft.com/office/drawing/2014/main" id="{203B720C-1BB4-48B6-9A20-5D76E8D0B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堆排序</a:t>
            </a:r>
          </a:p>
        </p:txBody>
      </p:sp>
      <p:sp>
        <p:nvSpPr>
          <p:cNvPr id="28675" name="内容占位符 2">
            <a:extLst>
              <a:ext uri="{FF2B5EF4-FFF2-40B4-BE49-F238E27FC236}">
                <a16:creationId xmlns:a16="http://schemas.microsoft.com/office/drawing/2014/main" id="{4ABE900D-5C53-4ACC-BB2B-E1D341FAA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算法思想</a:t>
            </a:r>
            <a:endParaRPr lang="en-US" altLang="zh-CN"/>
          </a:p>
          <a:p>
            <a:pPr lvl="1"/>
            <a:r>
              <a:rPr lang="zh-CN" altLang="en-US"/>
              <a:t>建立最大堆</a:t>
            </a:r>
            <a:endParaRPr lang="en-US" altLang="zh-CN"/>
          </a:p>
          <a:p>
            <a:pPr lvl="1"/>
            <a:r>
              <a:rPr lang="zh-CN" altLang="en-US"/>
              <a:t>循环执行以下步骤，直至所有元素出堆</a:t>
            </a:r>
            <a:endParaRPr lang="en-US" altLang="zh-CN"/>
          </a:p>
          <a:p>
            <a:pPr lvl="2"/>
            <a:r>
              <a:rPr lang="zh-CN" altLang="en-US"/>
              <a:t>每次堆顶元素</a:t>
            </a:r>
            <a:r>
              <a:rPr lang="en-US" altLang="zh-CN"/>
              <a:t>(</a:t>
            </a:r>
            <a:r>
              <a:rPr lang="zh-CN" altLang="en-US"/>
              <a:t>即最大元素</a:t>
            </a:r>
            <a:r>
              <a:rPr lang="en-US" altLang="zh-CN"/>
              <a:t>)</a:t>
            </a:r>
            <a:r>
              <a:rPr lang="zh-CN" altLang="en-US"/>
              <a:t>与堆中最后一个元素交换</a:t>
            </a:r>
            <a:endParaRPr lang="en-US" altLang="zh-CN"/>
          </a:p>
          <a:p>
            <a:pPr lvl="2"/>
            <a:r>
              <a:rPr lang="zh-CN" altLang="en-US"/>
              <a:t>剔除最大元素后调整为最大堆</a:t>
            </a:r>
          </a:p>
        </p:txBody>
      </p:sp>
      <p:sp>
        <p:nvSpPr>
          <p:cNvPr id="28676" name="TextBox 122">
            <a:extLst>
              <a:ext uri="{FF2B5EF4-FFF2-40B4-BE49-F238E27FC236}">
                <a16:creationId xmlns:a16="http://schemas.microsoft.com/office/drawing/2014/main" id="{B96EF259-F7AF-4755-BDA0-EB96F0D71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38" y="6129338"/>
            <a:ext cx="1839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堆顶</a:t>
            </a:r>
            <a:r>
              <a:rPr lang="en-US" altLang="zh-CN" sz="1400" b="1">
                <a:solidFill>
                  <a:srgbClr val="000099"/>
                </a:solidFill>
                <a:ea typeface="黑体" panose="02010609060101010101" pitchFamily="49" charset="-122"/>
              </a:rPr>
              <a:t>49</a:t>
            </a: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与堆尾</a:t>
            </a:r>
            <a:r>
              <a:rPr lang="en-US" altLang="zh-CN" sz="1400" b="1">
                <a:solidFill>
                  <a:srgbClr val="000099"/>
                </a:solidFill>
                <a:ea typeface="黑体" panose="02010609060101010101" pitchFamily="49" charset="-122"/>
              </a:rPr>
              <a:t>08</a:t>
            </a: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交换</a:t>
            </a:r>
          </a:p>
        </p:txBody>
      </p:sp>
      <p:grpSp>
        <p:nvGrpSpPr>
          <p:cNvPr id="28677" name="组合 5">
            <a:extLst>
              <a:ext uri="{FF2B5EF4-FFF2-40B4-BE49-F238E27FC236}">
                <a16:creationId xmlns:a16="http://schemas.microsoft.com/office/drawing/2014/main" id="{17A6A316-9B9D-4EFF-A117-1627A4EC6EFA}"/>
              </a:ext>
            </a:extLst>
          </p:cNvPr>
          <p:cNvGrpSpPr>
            <a:grpSpLocks/>
          </p:cNvGrpSpPr>
          <p:nvPr/>
        </p:nvGrpSpPr>
        <p:grpSpPr bwMode="auto">
          <a:xfrm>
            <a:off x="935038" y="5842000"/>
            <a:ext cx="1800225" cy="236538"/>
            <a:chOff x="1579620" y="2925426"/>
            <a:chExt cx="2812360" cy="369332"/>
          </a:xfrm>
        </p:grpSpPr>
        <p:sp>
          <p:nvSpPr>
            <p:cNvPr id="28742" name="TextBox 7">
              <a:extLst>
                <a:ext uri="{FF2B5EF4-FFF2-40B4-BE49-F238E27FC236}">
                  <a16:creationId xmlns:a16="http://schemas.microsoft.com/office/drawing/2014/main" id="{99E3B81D-EB0E-47A2-B80E-E4E2717E11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8743" name="TextBox 8">
              <a:extLst>
                <a:ext uri="{FF2B5EF4-FFF2-40B4-BE49-F238E27FC236}">
                  <a16:creationId xmlns:a16="http://schemas.microsoft.com/office/drawing/2014/main" id="{3133C62D-BACD-4161-A0E7-EE48BD9030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7672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8744" name="TextBox 9">
              <a:extLst>
                <a:ext uri="{FF2B5EF4-FFF2-40B4-BE49-F238E27FC236}">
                  <a16:creationId xmlns:a16="http://schemas.microsoft.com/office/drawing/2014/main" id="{8213E7E2-1DC8-461F-A7AD-EAA11302AD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7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8745" name="TextBox 10">
              <a:extLst>
                <a:ext uri="{FF2B5EF4-FFF2-40B4-BE49-F238E27FC236}">
                  <a16:creationId xmlns:a16="http://schemas.microsoft.com/office/drawing/2014/main" id="{750E1FEE-4A4C-4C88-B6AA-1509208960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sz="1600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sz="1600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8746" name="TextBox 11">
              <a:extLst>
                <a:ext uri="{FF2B5EF4-FFF2-40B4-BE49-F238E27FC236}">
                  <a16:creationId xmlns:a16="http://schemas.microsoft.com/office/drawing/2014/main" id="{52DD84F9-F397-4B69-8106-C068103650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8747" name="TextBox 12">
              <a:extLst>
                <a:ext uri="{FF2B5EF4-FFF2-40B4-BE49-F238E27FC236}">
                  <a16:creationId xmlns:a16="http://schemas.microsoft.com/office/drawing/2014/main" id="{BA496719-D752-48C5-8555-5BB2C049EE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28678" name="Oval 15">
            <a:extLst>
              <a:ext uri="{FF2B5EF4-FFF2-40B4-BE49-F238E27FC236}">
                <a16:creationId xmlns:a16="http://schemas.microsoft.com/office/drawing/2014/main" id="{4C058672-D526-47E7-8AF3-F4B56ECBA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6925" y="4868863"/>
            <a:ext cx="287338" cy="288925"/>
          </a:xfrm>
          <a:prstGeom prst="ellips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21</a:t>
            </a:r>
            <a:endParaRPr lang="zh-CN" altLang="en-US" sz="1600" b="1">
              <a:solidFill>
                <a:srgbClr val="000099"/>
              </a:solidFill>
            </a:endParaRPr>
          </a:p>
        </p:txBody>
      </p:sp>
      <p:cxnSp>
        <p:nvCxnSpPr>
          <p:cNvPr id="134" name="直接连接符 133">
            <a:extLst>
              <a:ext uri="{FF2B5EF4-FFF2-40B4-BE49-F238E27FC236}">
                <a16:creationId xmlns:a16="http://schemas.microsoft.com/office/drawing/2014/main" id="{3E6E6B90-EB1E-414E-AEB2-D2962B2BF9E3}"/>
              </a:ext>
            </a:extLst>
          </p:cNvPr>
          <p:cNvCxnSpPr>
            <a:stCxn id="28678" idx="3"/>
            <a:endCxn id="133" idx="0"/>
          </p:cNvCxnSpPr>
          <p:nvPr/>
        </p:nvCxnSpPr>
        <p:spPr bwMode="auto">
          <a:xfrm flipH="1">
            <a:off x="2030413" y="5114925"/>
            <a:ext cx="77787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0" name="Oval 15">
            <a:extLst>
              <a:ext uri="{FF2B5EF4-FFF2-40B4-BE49-F238E27FC236}">
                <a16:creationId xmlns:a16="http://schemas.microsoft.com/office/drawing/2014/main" id="{B40BACAD-5A25-404A-BEA2-4329BD408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868863"/>
            <a:ext cx="287337" cy="288925"/>
          </a:xfrm>
          <a:prstGeom prst="ellips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25</a:t>
            </a:r>
            <a:endParaRPr lang="zh-CN" altLang="en-US" sz="1600" b="1">
              <a:solidFill>
                <a:srgbClr val="000099"/>
              </a:solidFill>
            </a:endParaRPr>
          </a:p>
        </p:txBody>
      </p:sp>
      <p:sp>
        <p:nvSpPr>
          <p:cNvPr id="28681" name="Oval 16">
            <a:extLst>
              <a:ext uri="{FF2B5EF4-FFF2-40B4-BE49-F238E27FC236}">
                <a16:creationId xmlns:a16="http://schemas.microsoft.com/office/drawing/2014/main" id="{F9AD2835-5160-4A12-A99F-154F0DD30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5337175"/>
            <a:ext cx="287337" cy="287338"/>
          </a:xfrm>
          <a:prstGeom prst="ellips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25</a:t>
            </a:r>
            <a:r>
              <a:rPr lang="zh-CN" altLang="en-US" sz="1600" b="1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37" name="Oval 17">
            <a:extLst>
              <a:ext uri="{FF2B5EF4-FFF2-40B4-BE49-F238E27FC236}">
                <a16:creationId xmlns:a16="http://schemas.microsoft.com/office/drawing/2014/main" id="{E936333E-B8D6-43CE-A628-5F37B0B0F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588" y="5337175"/>
            <a:ext cx="288925" cy="287338"/>
          </a:xfrm>
          <a:prstGeom prst="ellipse">
            <a:avLst/>
          </a:prstGeom>
          <a:noFill/>
          <a:ln w="635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0099"/>
                </a:solidFill>
                <a:latin typeface="Arial" charset="0"/>
              </a:rPr>
              <a:t>16</a:t>
            </a:r>
            <a:endParaRPr lang="zh-CN" altLang="en-US" sz="1600" b="1" dirty="0">
              <a:solidFill>
                <a:srgbClr val="000099"/>
              </a:solidFill>
              <a:latin typeface="Arial" charset="0"/>
            </a:endParaRPr>
          </a:p>
        </p:txBody>
      </p:sp>
      <p:cxnSp>
        <p:nvCxnSpPr>
          <p:cNvPr id="138" name="直接连接符 137">
            <a:extLst>
              <a:ext uri="{FF2B5EF4-FFF2-40B4-BE49-F238E27FC236}">
                <a16:creationId xmlns:a16="http://schemas.microsoft.com/office/drawing/2014/main" id="{E5612F45-ED3E-474A-A1C8-542AA5350C19}"/>
              </a:ext>
            </a:extLst>
          </p:cNvPr>
          <p:cNvCxnSpPr>
            <a:stCxn id="28680" idx="5"/>
            <a:endCxn id="137" idx="0"/>
          </p:cNvCxnSpPr>
          <p:nvPr/>
        </p:nvCxnSpPr>
        <p:spPr bwMode="auto">
          <a:xfrm>
            <a:off x="1577975" y="5114925"/>
            <a:ext cx="92075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接连接符 138">
            <a:extLst>
              <a:ext uri="{FF2B5EF4-FFF2-40B4-BE49-F238E27FC236}">
                <a16:creationId xmlns:a16="http://schemas.microsoft.com/office/drawing/2014/main" id="{7F58A044-F8CF-4994-A056-1B645DD32B32}"/>
              </a:ext>
            </a:extLst>
          </p:cNvPr>
          <p:cNvCxnSpPr>
            <a:stCxn id="28680" idx="3"/>
            <a:endCxn id="28681" idx="0"/>
          </p:cNvCxnSpPr>
          <p:nvPr/>
        </p:nvCxnSpPr>
        <p:spPr bwMode="auto">
          <a:xfrm flipH="1">
            <a:off x="1258888" y="5114925"/>
            <a:ext cx="114300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val 16">
            <a:extLst>
              <a:ext uri="{FF2B5EF4-FFF2-40B4-BE49-F238E27FC236}">
                <a16:creationId xmlns:a16="http://schemas.microsoft.com/office/drawing/2014/main" id="{D3D8E852-2A8F-4912-BD69-9595FD742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563" y="4400550"/>
            <a:ext cx="287337" cy="2889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49</a:t>
            </a:r>
            <a:endParaRPr lang="zh-CN" altLang="en-US" sz="1600" b="1">
              <a:solidFill>
                <a:srgbClr val="000099"/>
              </a:solidFill>
            </a:endParaRPr>
          </a:p>
        </p:txBody>
      </p:sp>
      <p:cxnSp>
        <p:nvCxnSpPr>
          <p:cNvPr id="141" name="直接连接符 140">
            <a:extLst>
              <a:ext uri="{FF2B5EF4-FFF2-40B4-BE49-F238E27FC236}">
                <a16:creationId xmlns:a16="http://schemas.microsoft.com/office/drawing/2014/main" id="{24110B45-E1BC-414D-9F86-EFA845C1A402}"/>
              </a:ext>
            </a:extLst>
          </p:cNvPr>
          <p:cNvCxnSpPr>
            <a:stCxn id="140" idx="3"/>
            <a:endCxn id="28680" idx="0"/>
          </p:cNvCxnSpPr>
          <p:nvPr/>
        </p:nvCxnSpPr>
        <p:spPr bwMode="auto">
          <a:xfrm flipH="1">
            <a:off x="1476375" y="4646613"/>
            <a:ext cx="271463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>
            <a:extLst>
              <a:ext uri="{FF2B5EF4-FFF2-40B4-BE49-F238E27FC236}">
                <a16:creationId xmlns:a16="http://schemas.microsoft.com/office/drawing/2014/main" id="{4F074B99-7B05-4B22-9021-345570EA1B1F}"/>
              </a:ext>
            </a:extLst>
          </p:cNvPr>
          <p:cNvCxnSpPr>
            <a:stCxn id="140" idx="5"/>
            <a:endCxn id="28678" idx="0"/>
          </p:cNvCxnSpPr>
          <p:nvPr/>
        </p:nvCxnSpPr>
        <p:spPr bwMode="auto">
          <a:xfrm>
            <a:off x="1952625" y="4646613"/>
            <a:ext cx="257175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 16">
            <a:extLst>
              <a:ext uri="{FF2B5EF4-FFF2-40B4-BE49-F238E27FC236}">
                <a16:creationId xmlns:a16="http://schemas.microsoft.com/office/drawing/2014/main" id="{FDF96632-B3DE-4EC9-9DDD-7D6469EEA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950" y="5337175"/>
            <a:ext cx="288925" cy="2873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08</a:t>
            </a:r>
            <a:endParaRPr lang="zh-CN" altLang="en-US" sz="1600" b="1">
              <a:solidFill>
                <a:srgbClr val="000099"/>
              </a:solidFill>
            </a:endParaRPr>
          </a:p>
        </p:txBody>
      </p:sp>
      <p:sp>
        <p:nvSpPr>
          <p:cNvPr id="94" name="Freeform 50">
            <a:extLst>
              <a:ext uri="{FF2B5EF4-FFF2-40B4-BE49-F238E27FC236}">
                <a16:creationId xmlns:a16="http://schemas.microsoft.com/office/drawing/2014/main" id="{A60D2F1A-D0E2-4471-8D1D-4F2FCAB62EFD}"/>
              </a:ext>
            </a:extLst>
          </p:cNvPr>
          <p:cNvSpPr>
            <a:spLocks/>
          </p:cNvSpPr>
          <p:nvPr/>
        </p:nvSpPr>
        <p:spPr bwMode="auto">
          <a:xfrm>
            <a:off x="895350" y="4149725"/>
            <a:ext cx="1622425" cy="1619250"/>
          </a:xfrm>
          <a:custGeom>
            <a:avLst/>
            <a:gdLst>
              <a:gd name="T0" fmla="*/ 2147483647 w 2280"/>
              <a:gd name="T1" fmla="*/ 2147483647 h 1912"/>
              <a:gd name="T2" fmla="*/ 2147483647 w 2280"/>
              <a:gd name="T3" fmla="*/ 2147483647 h 1912"/>
              <a:gd name="T4" fmla="*/ 2147483647 w 2280"/>
              <a:gd name="T5" fmla="*/ 2147483647 h 1912"/>
              <a:gd name="T6" fmla="*/ 2147483647 w 2280"/>
              <a:gd name="T7" fmla="*/ 2147483647 h 1912"/>
              <a:gd name="T8" fmla="*/ 2147483647 w 2280"/>
              <a:gd name="T9" fmla="*/ 2147483647 h 1912"/>
              <a:gd name="T10" fmla="*/ 2147483647 w 2280"/>
              <a:gd name="T11" fmla="*/ 2147483647 h 1912"/>
              <a:gd name="T12" fmla="*/ 2147483647 w 2280"/>
              <a:gd name="T13" fmla="*/ 2147483647 h 1912"/>
              <a:gd name="T14" fmla="*/ 2147483647 w 2280"/>
              <a:gd name="T15" fmla="*/ 2147483647 h 1912"/>
              <a:gd name="T16" fmla="*/ 2147483647 w 2280"/>
              <a:gd name="T17" fmla="*/ 2147483647 h 1912"/>
              <a:gd name="T18" fmla="*/ 2147483647 w 2280"/>
              <a:gd name="T19" fmla="*/ 2147483647 h 1912"/>
              <a:gd name="T20" fmla="*/ 2147483647 w 2280"/>
              <a:gd name="T21" fmla="*/ 2147483647 h 1912"/>
              <a:gd name="T22" fmla="*/ 2147483647 w 2280"/>
              <a:gd name="T23" fmla="*/ 2147483647 h 19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280"/>
              <a:gd name="T37" fmla="*/ 0 h 1912"/>
              <a:gd name="T38" fmla="*/ 2280 w 2280"/>
              <a:gd name="T39" fmla="*/ 1912 h 191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280" h="1912">
                <a:moveTo>
                  <a:pt x="936" y="216"/>
                </a:moveTo>
                <a:cubicBezTo>
                  <a:pt x="760" y="408"/>
                  <a:pt x="296" y="920"/>
                  <a:pt x="168" y="1176"/>
                </a:cubicBezTo>
                <a:cubicBezTo>
                  <a:pt x="40" y="1432"/>
                  <a:pt x="0" y="1640"/>
                  <a:pt x="168" y="1752"/>
                </a:cubicBezTo>
                <a:cubicBezTo>
                  <a:pt x="336" y="1864"/>
                  <a:pt x="968" y="1912"/>
                  <a:pt x="1176" y="1848"/>
                </a:cubicBezTo>
                <a:cubicBezTo>
                  <a:pt x="1384" y="1784"/>
                  <a:pt x="1336" y="1464"/>
                  <a:pt x="1416" y="1368"/>
                </a:cubicBezTo>
                <a:cubicBezTo>
                  <a:pt x="1496" y="1272"/>
                  <a:pt x="1560" y="1288"/>
                  <a:pt x="1656" y="1272"/>
                </a:cubicBezTo>
                <a:cubicBezTo>
                  <a:pt x="1752" y="1256"/>
                  <a:pt x="1904" y="1312"/>
                  <a:pt x="1992" y="1272"/>
                </a:cubicBezTo>
                <a:cubicBezTo>
                  <a:pt x="2080" y="1232"/>
                  <a:pt x="2152" y="1120"/>
                  <a:pt x="2184" y="1032"/>
                </a:cubicBezTo>
                <a:cubicBezTo>
                  <a:pt x="2216" y="944"/>
                  <a:pt x="2280" y="896"/>
                  <a:pt x="2184" y="744"/>
                </a:cubicBezTo>
                <a:cubicBezTo>
                  <a:pt x="2088" y="592"/>
                  <a:pt x="1768" y="240"/>
                  <a:pt x="1608" y="120"/>
                </a:cubicBezTo>
                <a:cubicBezTo>
                  <a:pt x="1448" y="0"/>
                  <a:pt x="1336" y="8"/>
                  <a:pt x="1224" y="24"/>
                </a:cubicBezTo>
                <a:cubicBezTo>
                  <a:pt x="1112" y="40"/>
                  <a:pt x="1112" y="24"/>
                  <a:pt x="936" y="216"/>
                </a:cubicBezTo>
                <a:close/>
              </a:path>
            </a:pathLst>
          </a:custGeom>
          <a:noFill/>
          <a:ln w="3810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4" name="Oval 15">
            <a:extLst>
              <a:ext uri="{FF2B5EF4-FFF2-40B4-BE49-F238E27FC236}">
                <a16:creationId xmlns:a16="http://schemas.microsoft.com/office/drawing/2014/main" id="{469E000B-4469-41A4-B6B9-A2567E326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6038" y="4905375"/>
            <a:ext cx="288925" cy="2873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21</a:t>
            </a:r>
            <a:endParaRPr lang="zh-CN" altLang="en-US" sz="1600" b="1">
              <a:solidFill>
                <a:srgbClr val="000099"/>
              </a:solidFill>
            </a:endParaRPr>
          </a:p>
        </p:txBody>
      </p:sp>
      <p:sp>
        <p:nvSpPr>
          <p:cNvPr id="145" name="Oval 16">
            <a:extLst>
              <a:ext uri="{FF2B5EF4-FFF2-40B4-BE49-F238E27FC236}">
                <a16:creationId xmlns:a16="http://schemas.microsoft.com/office/drawing/2014/main" id="{F046A531-E910-4294-9331-6202D4117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6650" y="5373688"/>
            <a:ext cx="287338" cy="287337"/>
          </a:xfrm>
          <a:prstGeom prst="ellipse">
            <a:avLst/>
          </a:prstGeom>
          <a:solidFill>
            <a:srgbClr val="92D050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49</a:t>
            </a:r>
            <a:endParaRPr lang="zh-CN" altLang="en-US" sz="1600" b="1">
              <a:solidFill>
                <a:srgbClr val="000099"/>
              </a:solidFill>
            </a:endParaRPr>
          </a:p>
        </p:txBody>
      </p:sp>
      <p:cxnSp>
        <p:nvCxnSpPr>
          <p:cNvPr id="146" name="直接连接符 145">
            <a:extLst>
              <a:ext uri="{FF2B5EF4-FFF2-40B4-BE49-F238E27FC236}">
                <a16:creationId xmlns:a16="http://schemas.microsoft.com/office/drawing/2014/main" id="{C960B290-E1ED-4301-836C-7A156A3FCA15}"/>
              </a:ext>
            </a:extLst>
          </p:cNvPr>
          <p:cNvCxnSpPr>
            <a:stCxn id="144" idx="3"/>
            <a:endCxn id="145" idx="0"/>
          </p:cNvCxnSpPr>
          <p:nvPr/>
        </p:nvCxnSpPr>
        <p:spPr bwMode="auto">
          <a:xfrm flipH="1">
            <a:off x="5091113" y="5151438"/>
            <a:ext cx="77787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Oval 15">
            <a:extLst>
              <a:ext uri="{FF2B5EF4-FFF2-40B4-BE49-F238E27FC236}">
                <a16:creationId xmlns:a16="http://schemas.microsoft.com/office/drawing/2014/main" id="{1FB8317A-A065-420B-8A84-D1DD31C08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2613" y="4905375"/>
            <a:ext cx="287337" cy="2873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25</a:t>
            </a:r>
            <a:r>
              <a:rPr lang="en-US" altLang="zh-CN" sz="1600" b="1">
                <a:solidFill>
                  <a:srgbClr val="C00000"/>
                </a:solidFill>
              </a:rPr>
              <a:t>*</a:t>
            </a:r>
            <a:endParaRPr lang="zh-CN" altLang="en-US" sz="1600" b="1">
              <a:solidFill>
                <a:srgbClr val="C00000"/>
              </a:solidFill>
            </a:endParaRPr>
          </a:p>
        </p:txBody>
      </p:sp>
      <p:sp>
        <p:nvSpPr>
          <p:cNvPr id="148" name="Oval 16">
            <a:extLst>
              <a:ext uri="{FF2B5EF4-FFF2-40B4-BE49-F238E27FC236}">
                <a16:creationId xmlns:a16="http://schemas.microsoft.com/office/drawing/2014/main" id="{CB06EAFE-3199-46C2-ACEB-31174E23D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713" y="5373688"/>
            <a:ext cx="287337" cy="28733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08</a:t>
            </a:r>
            <a:endParaRPr lang="zh-CN" altLang="en-US" sz="1600" b="1">
              <a:solidFill>
                <a:srgbClr val="C00000"/>
              </a:solidFill>
            </a:endParaRPr>
          </a:p>
        </p:txBody>
      </p:sp>
      <p:sp>
        <p:nvSpPr>
          <p:cNvPr id="149" name="Oval 17">
            <a:extLst>
              <a:ext uri="{FF2B5EF4-FFF2-40B4-BE49-F238E27FC236}">
                <a16:creationId xmlns:a16="http://schemas.microsoft.com/office/drawing/2014/main" id="{0FC80C64-C053-4AF9-B090-D58805A7E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288" y="5373688"/>
            <a:ext cx="288925" cy="28733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0099"/>
                </a:solidFill>
                <a:latin typeface="Arial" charset="0"/>
              </a:rPr>
              <a:t>16</a:t>
            </a:r>
            <a:endParaRPr lang="zh-CN" altLang="en-US" sz="1600" b="1" dirty="0">
              <a:solidFill>
                <a:srgbClr val="000099"/>
              </a:solidFill>
              <a:latin typeface="Arial" charset="0"/>
            </a:endParaRPr>
          </a:p>
        </p:txBody>
      </p:sp>
      <p:cxnSp>
        <p:nvCxnSpPr>
          <p:cNvPr id="150" name="直接连接符 149">
            <a:extLst>
              <a:ext uri="{FF2B5EF4-FFF2-40B4-BE49-F238E27FC236}">
                <a16:creationId xmlns:a16="http://schemas.microsoft.com/office/drawing/2014/main" id="{DB67D392-D5AB-41EE-8701-F3AB1E657CFE}"/>
              </a:ext>
            </a:extLst>
          </p:cNvPr>
          <p:cNvCxnSpPr>
            <a:stCxn id="147" idx="5"/>
            <a:endCxn id="149" idx="0"/>
          </p:cNvCxnSpPr>
          <p:nvPr/>
        </p:nvCxnSpPr>
        <p:spPr bwMode="auto">
          <a:xfrm>
            <a:off x="4637088" y="5151438"/>
            <a:ext cx="93662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>
            <a:extLst>
              <a:ext uri="{FF2B5EF4-FFF2-40B4-BE49-F238E27FC236}">
                <a16:creationId xmlns:a16="http://schemas.microsoft.com/office/drawing/2014/main" id="{2ED9AD3A-AFC9-4BF3-A74E-E3A471B69448}"/>
              </a:ext>
            </a:extLst>
          </p:cNvPr>
          <p:cNvCxnSpPr>
            <a:stCxn id="147" idx="3"/>
            <a:endCxn id="148" idx="0"/>
          </p:cNvCxnSpPr>
          <p:nvPr/>
        </p:nvCxnSpPr>
        <p:spPr bwMode="auto">
          <a:xfrm flipH="1">
            <a:off x="4319588" y="5151438"/>
            <a:ext cx="114300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 16">
            <a:extLst>
              <a:ext uri="{FF2B5EF4-FFF2-40B4-BE49-F238E27FC236}">
                <a16:creationId xmlns:a16="http://schemas.microsoft.com/office/drawing/2014/main" id="{0921B292-7C9B-4C14-800C-9714C3A43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7263" y="4437063"/>
            <a:ext cx="287337" cy="28733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25</a:t>
            </a:r>
            <a:endParaRPr lang="zh-CN" altLang="en-US" sz="1600" b="1">
              <a:solidFill>
                <a:srgbClr val="000099"/>
              </a:solidFill>
            </a:endParaRPr>
          </a:p>
        </p:txBody>
      </p:sp>
      <p:cxnSp>
        <p:nvCxnSpPr>
          <p:cNvPr id="153" name="直接连接符 152">
            <a:extLst>
              <a:ext uri="{FF2B5EF4-FFF2-40B4-BE49-F238E27FC236}">
                <a16:creationId xmlns:a16="http://schemas.microsoft.com/office/drawing/2014/main" id="{1C49B12F-B6DE-4DBB-8661-5EEC0E97DB8A}"/>
              </a:ext>
            </a:extLst>
          </p:cNvPr>
          <p:cNvCxnSpPr>
            <a:stCxn id="152" idx="3"/>
            <a:endCxn id="147" idx="0"/>
          </p:cNvCxnSpPr>
          <p:nvPr/>
        </p:nvCxnSpPr>
        <p:spPr bwMode="auto">
          <a:xfrm flipH="1">
            <a:off x="4535488" y="4683125"/>
            <a:ext cx="273050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接连接符 153">
            <a:extLst>
              <a:ext uri="{FF2B5EF4-FFF2-40B4-BE49-F238E27FC236}">
                <a16:creationId xmlns:a16="http://schemas.microsoft.com/office/drawing/2014/main" id="{BEDBFA89-7312-4529-9FB5-F1E68A625789}"/>
              </a:ext>
            </a:extLst>
          </p:cNvPr>
          <p:cNvCxnSpPr>
            <a:stCxn id="152" idx="5"/>
            <a:endCxn id="144" idx="0"/>
          </p:cNvCxnSpPr>
          <p:nvPr/>
        </p:nvCxnSpPr>
        <p:spPr bwMode="auto">
          <a:xfrm>
            <a:off x="5011738" y="4683125"/>
            <a:ext cx="258762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5">
            <a:extLst>
              <a:ext uri="{FF2B5EF4-FFF2-40B4-BE49-F238E27FC236}">
                <a16:creationId xmlns:a16="http://schemas.microsoft.com/office/drawing/2014/main" id="{D88224F9-4C0E-4CFF-AD79-6F438717BB7F}"/>
              </a:ext>
            </a:extLst>
          </p:cNvPr>
          <p:cNvGrpSpPr>
            <a:grpSpLocks/>
          </p:cNvGrpSpPr>
          <p:nvPr/>
        </p:nvGrpSpPr>
        <p:grpSpPr bwMode="auto">
          <a:xfrm>
            <a:off x="3830638" y="5842000"/>
            <a:ext cx="1800225" cy="236538"/>
            <a:chOff x="1579620" y="2925426"/>
            <a:chExt cx="2812360" cy="369332"/>
          </a:xfrm>
        </p:grpSpPr>
        <p:sp>
          <p:nvSpPr>
            <p:cNvPr id="28736" name="TextBox 7">
              <a:extLst>
                <a:ext uri="{FF2B5EF4-FFF2-40B4-BE49-F238E27FC236}">
                  <a16:creationId xmlns:a16="http://schemas.microsoft.com/office/drawing/2014/main" id="{869273E5-C57E-4EDA-A193-902ADD108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8737" name="TextBox 8">
              <a:extLst>
                <a:ext uri="{FF2B5EF4-FFF2-40B4-BE49-F238E27FC236}">
                  <a16:creationId xmlns:a16="http://schemas.microsoft.com/office/drawing/2014/main" id="{0F1EC820-8350-40D0-BBD5-A0FCB1450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7672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zh-CN" altLang="en-US" sz="1600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</a:p>
          </p:txBody>
        </p:sp>
        <p:sp>
          <p:nvSpPr>
            <p:cNvPr id="28738" name="TextBox 9">
              <a:extLst>
                <a:ext uri="{FF2B5EF4-FFF2-40B4-BE49-F238E27FC236}">
                  <a16:creationId xmlns:a16="http://schemas.microsoft.com/office/drawing/2014/main" id="{28058E5E-5E26-48D6-9828-ABFDD07C5D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7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8739" name="TextBox 10">
              <a:extLst>
                <a:ext uri="{FF2B5EF4-FFF2-40B4-BE49-F238E27FC236}">
                  <a16:creationId xmlns:a16="http://schemas.microsoft.com/office/drawing/2014/main" id="{BF1488CC-B57F-491C-8107-E10D5B159A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sz="1600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8740" name="TextBox 11">
              <a:extLst>
                <a:ext uri="{FF2B5EF4-FFF2-40B4-BE49-F238E27FC236}">
                  <a16:creationId xmlns:a16="http://schemas.microsoft.com/office/drawing/2014/main" id="{9AA12BA1-136A-42A6-BCDD-9C2AC0C54B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8741" name="TextBox 12">
              <a:extLst>
                <a:ext uri="{FF2B5EF4-FFF2-40B4-BE49-F238E27FC236}">
                  <a16:creationId xmlns:a16="http://schemas.microsoft.com/office/drawing/2014/main" id="{7DDEABDE-F54C-45B3-8AD7-975885184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163" name="Line 111">
            <a:extLst>
              <a:ext uri="{FF2B5EF4-FFF2-40B4-BE49-F238E27FC236}">
                <a16:creationId xmlns:a16="http://schemas.microsoft.com/office/drawing/2014/main" id="{69D337A4-8833-4884-92FC-F482FB0797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4945063"/>
            <a:ext cx="793750" cy="0"/>
          </a:xfrm>
          <a:prstGeom prst="line">
            <a:avLst/>
          </a:prstGeom>
          <a:noFill/>
          <a:ln w="1270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bIns="36000"/>
          <a:lstStyle/>
          <a:p>
            <a:endParaRPr lang="zh-CN" altLang="en-US"/>
          </a:p>
        </p:txBody>
      </p:sp>
      <p:sp>
        <p:nvSpPr>
          <p:cNvPr id="28703" name="TextBox 163">
            <a:extLst>
              <a:ext uri="{FF2B5EF4-FFF2-40B4-BE49-F238E27FC236}">
                <a16:creationId xmlns:a16="http://schemas.microsoft.com/office/drawing/2014/main" id="{4C919858-AF56-4EFB-822E-3AD0CDC35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38" y="6361113"/>
            <a:ext cx="1801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虚线内调整为最大堆</a:t>
            </a:r>
          </a:p>
        </p:txBody>
      </p:sp>
      <p:sp>
        <p:nvSpPr>
          <p:cNvPr id="165" name="Oval 15">
            <a:extLst>
              <a:ext uri="{FF2B5EF4-FFF2-40B4-BE49-F238E27FC236}">
                <a16:creationId xmlns:a16="http://schemas.microsoft.com/office/drawing/2014/main" id="{45646130-A2A3-4E96-A6E6-1596DC6E4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50" y="4375150"/>
            <a:ext cx="323850" cy="323850"/>
          </a:xfrm>
          <a:prstGeom prst="ellipse">
            <a:avLst/>
          </a:prstGeom>
          <a:solidFill>
            <a:schemeClr val="accent1">
              <a:lumMod val="75000"/>
              <a:alpha val="45000"/>
            </a:schemeClr>
          </a:solidFill>
          <a:ln w="63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 sz="16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66" name="Oval 15">
            <a:extLst>
              <a:ext uri="{FF2B5EF4-FFF2-40B4-BE49-F238E27FC236}">
                <a16:creationId xmlns:a16="http://schemas.microsoft.com/office/drawing/2014/main" id="{483FED5A-0AAF-44F7-A799-A8F1CC99D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851400"/>
            <a:ext cx="323850" cy="323850"/>
          </a:xfrm>
          <a:prstGeom prst="ellipse">
            <a:avLst/>
          </a:prstGeom>
          <a:solidFill>
            <a:schemeClr val="accent1">
              <a:lumMod val="75000"/>
              <a:alpha val="45000"/>
            </a:schemeClr>
          </a:solidFill>
          <a:ln w="63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 sz="16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67" name="Oval 15">
            <a:extLst>
              <a:ext uri="{FF2B5EF4-FFF2-40B4-BE49-F238E27FC236}">
                <a16:creationId xmlns:a16="http://schemas.microsoft.com/office/drawing/2014/main" id="{6D5FB348-CC96-44B3-88EB-4466AFA0B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963" y="5319713"/>
            <a:ext cx="325437" cy="323850"/>
          </a:xfrm>
          <a:prstGeom prst="ellipse">
            <a:avLst/>
          </a:prstGeom>
          <a:solidFill>
            <a:schemeClr val="accent1">
              <a:lumMod val="75000"/>
              <a:alpha val="45000"/>
            </a:schemeClr>
          </a:solidFill>
          <a:ln w="63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 sz="16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68" name="Freeform 56">
            <a:extLst>
              <a:ext uri="{FF2B5EF4-FFF2-40B4-BE49-F238E27FC236}">
                <a16:creationId xmlns:a16="http://schemas.microsoft.com/office/drawing/2014/main" id="{6324066B-4400-4486-A410-29F2581E8B1D}"/>
              </a:ext>
            </a:extLst>
          </p:cNvPr>
          <p:cNvSpPr>
            <a:spLocks/>
          </p:cNvSpPr>
          <p:nvPr/>
        </p:nvSpPr>
        <p:spPr bwMode="auto">
          <a:xfrm>
            <a:off x="4044950" y="4373563"/>
            <a:ext cx="1498600" cy="1352550"/>
          </a:xfrm>
          <a:custGeom>
            <a:avLst/>
            <a:gdLst>
              <a:gd name="T0" fmla="*/ 2147483647 w 2144"/>
              <a:gd name="T1" fmla="*/ 2147483647 h 1848"/>
              <a:gd name="T2" fmla="*/ 2147483647 w 2144"/>
              <a:gd name="T3" fmla="*/ 2147483647 h 1848"/>
              <a:gd name="T4" fmla="*/ 2147483647 w 2144"/>
              <a:gd name="T5" fmla="*/ 2147483647 h 1848"/>
              <a:gd name="T6" fmla="*/ 2147483647 w 2144"/>
              <a:gd name="T7" fmla="*/ 2147483647 h 1848"/>
              <a:gd name="T8" fmla="*/ 2147483647 w 2144"/>
              <a:gd name="T9" fmla="*/ 2147483647 h 1848"/>
              <a:gd name="T10" fmla="*/ 2147483647 w 2144"/>
              <a:gd name="T11" fmla="*/ 2147483647 h 1848"/>
              <a:gd name="T12" fmla="*/ 2147483647 w 2144"/>
              <a:gd name="T13" fmla="*/ 2147483647 h 1848"/>
              <a:gd name="T14" fmla="*/ 2147483647 w 2144"/>
              <a:gd name="T15" fmla="*/ 2147483647 h 1848"/>
              <a:gd name="T16" fmla="*/ 2147483647 w 2144"/>
              <a:gd name="T17" fmla="*/ 2147483647 h 1848"/>
              <a:gd name="T18" fmla="*/ 2147483647 w 2144"/>
              <a:gd name="T19" fmla="*/ 2147483647 h 1848"/>
              <a:gd name="T20" fmla="*/ 2147483647 w 2144"/>
              <a:gd name="T21" fmla="*/ 2147483647 h 1848"/>
              <a:gd name="T22" fmla="*/ 2147483647 w 2144"/>
              <a:gd name="T23" fmla="*/ 2147483647 h 1848"/>
              <a:gd name="T24" fmla="*/ 2147483647 w 2144"/>
              <a:gd name="T25" fmla="*/ 2147483647 h 1848"/>
              <a:gd name="T26" fmla="*/ 2147483647 w 2144"/>
              <a:gd name="T27" fmla="*/ 2147483647 h 1848"/>
              <a:gd name="T28" fmla="*/ 2147483647 w 2144"/>
              <a:gd name="T29" fmla="*/ 2147483647 h 1848"/>
              <a:gd name="T30" fmla="*/ 2147483647 w 2144"/>
              <a:gd name="T31" fmla="*/ 2147483647 h 1848"/>
              <a:gd name="T32" fmla="*/ 2147483647 w 2144"/>
              <a:gd name="T33" fmla="*/ 2147483647 h 184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144"/>
              <a:gd name="T52" fmla="*/ 0 h 1848"/>
              <a:gd name="T53" fmla="*/ 2144 w 2144"/>
              <a:gd name="T54" fmla="*/ 1848 h 184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144" h="1848">
                <a:moveTo>
                  <a:pt x="896" y="192"/>
                </a:moveTo>
                <a:cubicBezTo>
                  <a:pt x="736" y="384"/>
                  <a:pt x="256" y="952"/>
                  <a:pt x="128" y="1200"/>
                </a:cubicBezTo>
                <a:cubicBezTo>
                  <a:pt x="0" y="1448"/>
                  <a:pt x="72" y="1576"/>
                  <a:pt x="128" y="1680"/>
                </a:cubicBezTo>
                <a:cubicBezTo>
                  <a:pt x="184" y="1784"/>
                  <a:pt x="368" y="1848"/>
                  <a:pt x="464" y="1824"/>
                </a:cubicBezTo>
                <a:cubicBezTo>
                  <a:pt x="560" y="1800"/>
                  <a:pt x="648" y="1616"/>
                  <a:pt x="704" y="1536"/>
                </a:cubicBezTo>
                <a:cubicBezTo>
                  <a:pt x="760" y="1456"/>
                  <a:pt x="776" y="1384"/>
                  <a:pt x="800" y="1344"/>
                </a:cubicBezTo>
                <a:cubicBezTo>
                  <a:pt x="824" y="1304"/>
                  <a:pt x="832" y="1312"/>
                  <a:pt x="848" y="1296"/>
                </a:cubicBezTo>
                <a:cubicBezTo>
                  <a:pt x="864" y="1280"/>
                  <a:pt x="872" y="1264"/>
                  <a:pt x="896" y="1248"/>
                </a:cubicBezTo>
                <a:cubicBezTo>
                  <a:pt x="920" y="1232"/>
                  <a:pt x="928" y="1216"/>
                  <a:pt x="992" y="1200"/>
                </a:cubicBezTo>
                <a:cubicBezTo>
                  <a:pt x="1056" y="1184"/>
                  <a:pt x="1160" y="1144"/>
                  <a:pt x="1280" y="1152"/>
                </a:cubicBezTo>
                <a:cubicBezTo>
                  <a:pt x="1400" y="1160"/>
                  <a:pt x="1592" y="1240"/>
                  <a:pt x="1712" y="1248"/>
                </a:cubicBezTo>
                <a:cubicBezTo>
                  <a:pt x="1832" y="1256"/>
                  <a:pt x="1928" y="1264"/>
                  <a:pt x="2000" y="1200"/>
                </a:cubicBezTo>
                <a:cubicBezTo>
                  <a:pt x="2072" y="1136"/>
                  <a:pt x="2144" y="984"/>
                  <a:pt x="2144" y="864"/>
                </a:cubicBezTo>
                <a:cubicBezTo>
                  <a:pt x="2144" y="744"/>
                  <a:pt x="2112" y="608"/>
                  <a:pt x="2000" y="480"/>
                </a:cubicBezTo>
                <a:cubicBezTo>
                  <a:pt x="1888" y="352"/>
                  <a:pt x="1624" y="168"/>
                  <a:pt x="1472" y="96"/>
                </a:cubicBezTo>
                <a:cubicBezTo>
                  <a:pt x="1320" y="24"/>
                  <a:pt x="1184" y="32"/>
                  <a:pt x="1088" y="48"/>
                </a:cubicBezTo>
                <a:cubicBezTo>
                  <a:pt x="992" y="64"/>
                  <a:pt x="1056" y="0"/>
                  <a:pt x="896" y="192"/>
                </a:cubicBezTo>
                <a:close/>
              </a:path>
            </a:pathLst>
          </a:custGeom>
          <a:noFill/>
          <a:ln w="3810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9" name="Oval 15">
            <a:extLst>
              <a:ext uri="{FF2B5EF4-FFF2-40B4-BE49-F238E27FC236}">
                <a16:creationId xmlns:a16="http://schemas.microsoft.com/office/drawing/2014/main" id="{5A2EB73A-C3F1-462C-8652-B081133F2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4400550"/>
            <a:ext cx="323850" cy="323850"/>
          </a:xfrm>
          <a:prstGeom prst="ellipse">
            <a:avLst/>
          </a:prstGeom>
          <a:solidFill>
            <a:schemeClr val="accent1">
              <a:lumMod val="75000"/>
              <a:alpha val="45000"/>
            </a:schemeClr>
          </a:solidFill>
          <a:ln w="63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 sz="16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70" name="Oval 15">
            <a:extLst>
              <a:ext uri="{FF2B5EF4-FFF2-40B4-BE49-F238E27FC236}">
                <a16:creationId xmlns:a16="http://schemas.microsoft.com/office/drawing/2014/main" id="{FAC34A32-5922-4AF6-8194-B5154CBAB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563" y="4872038"/>
            <a:ext cx="323850" cy="323850"/>
          </a:xfrm>
          <a:prstGeom prst="ellipse">
            <a:avLst/>
          </a:prstGeom>
          <a:solidFill>
            <a:schemeClr val="accent1">
              <a:lumMod val="75000"/>
              <a:alpha val="45000"/>
            </a:schemeClr>
          </a:solidFill>
          <a:ln w="63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 sz="16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8710" name="TextBox 170">
            <a:extLst>
              <a:ext uri="{FF2B5EF4-FFF2-40B4-BE49-F238E27FC236}">
                <a16:creationId xmlns:a16="http://schemas.microsoft.com/office/drawing/2014/main" id="{6DC42DFD-CB66-432E-A842-9398FF2D8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350" y="6129338"/>
            <a:ext cx="1838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堆顶</a:t>
            </a:r>
            <a:r>
              <a:rPr lang="en-US" altLang="zh-CN" sz="1400" b="1">
                <a:solidFill>
                  <a:srgbClr val="000099"/>
                </a:solidFill>
                <a:ea typeface="黑体" panose="02010609060101010101" pitchFamily="49" charset="-122"/>
              </a:rPr>
              <a:t>25</a:t>
            </a: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与堆尾</a:t>
            </a:r>
            <a:r>
              <a:rPr lang="en-US" altLang="zh-CN" sz="1400" b="1">
                <a:solidFill>
                  <a:srgbClr val="000099"/>
                </a:solidFill>
                <a:ea typeface="黑体" panose="02010609060101010101" pitchFamily="49" charset="-122"/>
              </a:rPr>
              <a:t>16</a:t>
            </a: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交换</a:t>
            </a:r>
          </a:p>
        </p:txBody>
      </p:sp>
      <p:sp>
        <p:nvSpPr>
          <p:cNvPr id="28711" name="TextBox 171">
            <a:extLst>
              <a:ext uri="{FF2B5EF4-FFF2-40B4-BE49-F238E27FC236}">
                <a16:creationId xmlns:a16="http://schemas.microsoft.com/office/drawing/2014/main" id="{49172F96-8582-4294-945F-AF9FC64C2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350" y="6361113"/>
            <a:ext cx="1800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虚线内调整为最大堆</a:t>
            </a:r>
          </a:p>
        </p:txBody>
      </p:sp>
      <p:sp>
        <p:nvSpPr>
          <p:cNvPr id="174" name="Oval 15">
            <a:extLst>
              <a:ext uri="{FF2B5EF4-FFF2-40B4-BE49-F238E27FC236}">
                <a16:creationId xmlns:a16="http://schemas.microsoft.com/office/drawing/2014/main" id="{8CF28439-B754-403A-95C3-7085EE5EE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0838" y="4905375"/>
            <a:ext cx="288925" cy="2873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21</a:t>
            </a:r>
            <a:endParaRPr lang="zh-CN" altLang="en-US" sz="1600" b="1">
              <a:solidFill>
                <a:srgbClr val="000099"/>
              </a:solidFill>
            </a:endParaRPr>
          </a:p>
        </p:txBody>
      </p:sp>
      <p:sp>
        <p:nvSpPr>
          <p:cNvPr id="175" name="Oval 16">
            <a:extLst>
              <a:ext uri="{FF2B5EF4-FFF2-40B4-BE49-F238E27FC236}">
                <a16:creationId xmlns:a16="http://schemas.microsoft.com/office/drawing/2014/main" id="{B884458C-76B3-4655-8CB2-54F7E800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5373688"/>
            <a:ext cx="287338" cy="287337"/>
          </a:xfrm>
          <a:prstGeom prst="ellipse">
            <a:avLst/>
          </a:prstGeom>
          <a:solidFill>
            <a:srgbClr val="92D050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49</a:t>
            </a:r>
            <a:endParaRPr lang="zh-CN" altLang="en-US" sz="1600" b="1">
              <a:solidFill>
                <a:srgbClr val="000099"/>
              </a:solidFill>
            </a:endParaRPr>
          </a:p>
        </p:txBody>
      </p:sp>
      <p:cxnSp>
        <p:nvCxnSpPr>
          <p:cNvPr id="176" name="直接连接符 175">
            <a:extLst>
              <a:ext uri="{FF2B5EF4-FFF2-40B4-BE49-F238E27FC236}">
                <a16:creationId xmlns:a16="http://schemas.microsoft.com/office/drawing/2014/main" id="{ECCDEE88-CCAC-4945-8943-24FFE5F5B5A9}"/>
              </a:ext>
            </a:extLst>
          </p:cNvPr>
          <p:cNvCxnSpPr>
            <a:stCxn id="174" idx="3"/>
            <a:endCxn id="175" idx="0"/>
          </p:cNvCxnSpPr>
          <p:nvPr/>
        </p:nvCxnSpPr>
        <p:spPr bwMode="auto">
          <a:xfrm flipH="1">
            <a:off x="7934325" y="5151438"/>
            <a:ext cx="79375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Oval 15">
            <a:extLst>
              <a:ext uri="{FF2B5EF4-FFF2-40B4-BE49-F238E27FC236}">
                <a16:creationId xmlns:a16="http://schemas.microsoft.com/office/drawing/2014/main" id="{98519649-BCB0-4971-88B4-848F9A2E8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4905375"/>
            <a:ext cx="288925" cy="2873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16</a:t>
            </a:r>
            <a:endParaRPr lang="zh-CN" altLang="en-US" sz="1600" b="1">
              <a:solidFill>
                <a:srgbClr val="000099"/>
              </a:solidFill>
            </a:endParaRPr>
          </a:p>
        </p:txBody>
      </p:sp>
      <p:sp>
        <p:nvSpPr>
          <p:cNvPr id="178" name="Oval 16">
            <a:extLst>
              <a:ext uri="{FF2B5EF4-FFF2-40B4-BE49-F238E27FC236}">
                <a16:creationId xmlns:a16="http://schemas.microsoft.com/office/drawing/2014/main" id="{A2E8DE69-6C3A-421B-9B60-4FAE041C8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5373688"/>
            <a:ext cx="288925" cy="28733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08</a:t>
            </a:r>
            <a:endParaRPr lang="zh-CN" altLang="en-US" sz="1600" b="1">
              <a:solidFill>
                <a:srgbClr val="C00000"/>
              </a:solidFill>
            </a:endParaRPr>
          </a:p>
        </p:txBody>
      </p:sp>
      <p:sp>
        <p:nvSpPr>
          <p:cNvPr id="179" name="Oval 17">
            <a:extLst>
              <a:ext uri="{FF2B5EF4-FFF2-40B4-BE49-F238E27FC236}">
                <a16:creationId xmlns:a16="http://schemas.microsoft.com/office/drawing/2014/main" id="{FCDD22A0-0B3D-4EB5-90B6-EE6B8D0CF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1088" y="5373688"/>
            <a:ext cx="287337" cy="287337"/>
          </a:xfrm>
          <a:prstGeom prst="ellipse">
            <a:avLst/>
          </a:prstGeom>
          <a:solidFill>
            <a:srgbClr val="92D050"/>
          </a:solidFill>
          <a:ln w="635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0099"/>
                </a:solidFill>
                <a:latin typeface="Arial" charset="0"/>
              </a:rPr>
              <a:t>25</a:t>
            </a:r>
            <a:endParaRPr lang="zh-CN" altLang="en-US" sz="1600" b="1" dirty="0">
              <a:solidFill>
                <a:srgbClr val="000099"/>
              </a:solidFill>
              <a:latin typeface="Arial" charset="0"/>
            </a:endParaRPr>
          </a:p>
        </p:txBody>
      </p:sp>
      <p:cxnSp>
        <p:nvCxnSpPr>
          <p:cNvPr id="180" name="直接连接符 179">
            <a:extLst>
              <a:ext uri="{FF2B5EF4-FFF2-40B4-BE49-F238E27FC236}">
                <a16:creationId xmlns:a16="http://schemas.microsoft.com/office/drawing/2014/main" id="{5871D948-2EF3-4AF9-8DD9-B44EAD425E49}"/>
              </a:ext>
            </a:extLst>
          </p:cNvPr>
          <p:cNvCxnSpPr>
            <a:stCxn id="177" idx="5"/>
            <a:endCxn id="179" idx="0"/>
          </p:cNvCxnSpPr>
          <p:nvPr/>
        </p:nvCxnSpPr>
        <p:spPr bwMode="auto">
          <a:xfrm>
            <a:off x="7481888" y="5151438"/>
            <a:ext cx="93662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接连接符 180">
            <a:extLst>
              <a:ext uri="{FF2B5EF4-FFF2-40B4-BE49-F238E27FC236}">
                <a16:creationId xmlns:a16="http://schemas.microsoft.com/office/drawing/2014/main" id="{CE0B4251-C16C-41E7-A6A2-331578467385}"/>
              </a:ext>
            </a:extLst>
          </p:cNvPr>
          <p:cNvCxnSpPr>
            <a:stCxn id="177" idx="3"/>
            <a:endCxn id="178" idx="0"/>
          </p:cNvCxnSpPr>
          <p:nvPr/>
        </p:nvCxnSpPr>
        <p:spPr bwMode="auto">
          <a:xfrm flipH="1">
            <a:off x="7164388" y="5151438"/>
            <a:ext cx="114300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Oval 16">
            <a:extLst>
              <a:ext uri="{FF2B5EF4-FFF2-40B4-BE49-F238E27FC236}">
                <a16:creationId xmlns:a16="http://schemas.microsoft.com/office/drawing/2014/main" id="{F81B1641-07B6-47CB-9585-E8B4D145D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0475" y="4437063"/>
            <a:ext cx="288925" cy="28733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25</a:t>
            </a:r>
            <a:r>
              <a:rPr lang="en-US" altLang="zh-CN" sz="1600" b="1">
                <a:solidFill>
                  <a:srgbClr val="C00000"/>
                </a:solidFill>
              </a:rPr>
              <a:t>*</a:t>
            </a:r>
            <a:endParaRPr lang="zh-CN" altLang="en-US" sz="1600" b="1">
              <a:solidFill>
                <a:srgbClr val="C00000"/>
              </a:solidFill>
            </a:endParaRPr>
          </a:p>
        </p:txBody>
      </p:sp>
      <p:cxnSp>
        <p:nvCxnSpPr>
          <p:cNvPr id="183" name="直接连接符 182">
            <a:extLst>
              <a:ext uri="{FF2B5EF4-FFF2-40B4-BE49-F238E27FC236}">
                <a16:creationId xmlns:a16="http://schemas.microsoft.com/office/drawing/2014/main" id="{874CD275-CCA6-4FB6-9C70-914320922AF5}"/>
              </a:ext>
            </a:extLst>
          </p:cNvPr>
          <p:cNvCxnSpPr>
            <a:stCxn id="182" idx="3"/>
            <a:endCxn id="177" idx="0"/>
          </p:cNvCxnSpPr>
          <p:nvPr/>
        </p:nvCxnSpPr>
        <p:spPr bwMode="auto">
          <a:xfrm flipH="1">
            <a:off x="7380288" y="4683125"/>
            <a:ext cx="273050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接连接符 183">
            <a:extLst>
              <a:ext uri="{FF2B5EF4-FFF2-40B4-BE49-F238E27FC236}">
                <a16:creationId xmlns:a16="http://schemas.microsoft.com/office/drawing/2014/main" id="{F64A45C0-6B96-49B4-BE32-89C4D8F3052D}"/>
              </a:ext>
            </a:extLst>
          </p:cNvPr>
          <p:cNvCxnSpPr>
            <a:stCxn id="182" idx="5"/>
            <a:endCxn id="174" idx="0"/>
          </p:cNvCxnSpPr>
          <p:nvPr/>
        </p:nvCxnSpPr>
        <p:spPr bwMode="auto">
          <a:xfrm>
            <a:off x="7856538" y="4683125"/>
            <a:ext cx="258762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Line 111">
            <a:extLst>
              <a:ext uri="{FF2B5EF4-FFF2-40B4-BE49-F238E27FC236}">
                <a16:creationId xmlns:a16="http://schemas.microsoft.com/office/drawing/2014/main" id="{EF2F6521-3B10-4F00-ACB5-D1F43C84B42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2475" y="5032375"/>
            <a:ext cx="792163" cy="0"/>
          </a:xfrm>
          <a:prstGeom prst="line">
            <a:avLst/>
          </a:prstGeom>
          <a:noFill/>
          <a:ln w="1270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bIns="36000"/>
          <a:lstStyle/>
          <a:p>
            <a:endParaRPr lang="zh-CN" altLang="en-US"/>
          </a:p>
        </p:txBody>
      </p:sp>
      <p:grpSp>
        <p:nvGrpSpPr>
          <p:cNvPr id="4" name="组合 5">
            <a:extLst>
              <a:ext uri="{FF2B5EF4-FFF2-40B4-BE49-F238E27FC236}">
                <a16:creationId xmlns:a16="http://schemas.microsoft.com/office/drawing/2014/main" id="{ABE70014-09FB-47EB-80CB-965C95E5895C}"/>
              </a:ext>
            </a:extLst>
          </p:cNvPr>
          <p:cNvGrpSpPr>
            <a:grpSpLocks/>
          </p:cNvGrpSpPr>
          <p:nvPr/>
        </p:nvGrpSpPr>
        <p:grpSpPr bwMode="auto">
          <a:xfrm>
            <a:off x="6891338" y="5842000"/>
            <a:ext cx="1798637" cy="236538"/>
            <a:chOff x="1579620" y="2925426"/>
            <a:chExt cx="2812360" cy="369332"/>
          </a:xfrm>
        </p:grpSpPr>
        <p:sp>
          <p:nvSpPr>
            <p:cNvPr id="28730" name="TextBox 7">
              <a:extLst>
                <a:ext uri="{FF2B5EF4-FFF2-40B4-BE49-F238E27FC236}">
                  <a16:creationId xmlns:a16="http://schemas.microsoft.com/office/drawing/2014/main" id="{D5A86699-D179-4168-9363-C7EB959579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zh-CN" altLang="en-US" sz="1600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8731" name="TextBox 8">
              <a:extLst>
                <a:ext uri="{FF2B5EF4-FFF2-40B4-BE49-F238E27FC236}">
                  <a16:creationId xmlns:a16="http://schemas.microsoft.com/office/drawing/2014/main" id="{53A5CDDD-7378-4A3C-9E0E-FFAD169011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7672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sz="1600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8732" name="TextBox 9">
              <a:extLst>
                <a:ext uri="{FF2B5EF4-FFF2-40B4-BE49-F238E27FC236}">
                  <a16:creationId xmlns:a16="http://schemas.microsoft.com/office/drawing/2014/main" id="{8B396803-3EFA-4AF1-9388-9E6DCCE4FE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7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8733" name="TextBox 10">
              <a:extLst>
                <a:ext uri="{FF2B5EF4-FFF2-40B4-BE49-F238E27FC236}">
                  <a16:creationId xmlns:a16="http://schemas.microsoft.com/office/drawing/2014/main" id="{57A7A2A3-6149-4EBF-9463-60B2A32D87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sz="1600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8734" name="TextBox 11">
              <a:extLst>
                <a:ext uri="{FF2B5EF4-FFF2-40B4-BE49-F238E27FC236}">
                  <a16:creationId xmlns:a16="http://schemas.microsoft.com/office/drawing/2014/main" id="{139676F0-4FBE-4A34-8C34-3EDC9F4E6B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8735" name="TextBox 12">
              <a:extLst>
                <a:ext uri="{FF2B5EF4-FFF2-40B4-BE49-F238E27FC236}">
                  <a16:creationId xmlns:a16="http://schemas.microsoft.com/office/drawing/2014/main" id="{1700AFBC-EE8F-4199-8101-489AF8F9EE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28725" name="TextBox 192">
            <a:extLst>
              <a:ext uri="{FF2B5EF4-FFF2-40B4-BE49-F238E27FC236}">
                <a16:creationId xmlns:a16="http://schemas.microsoft.com/office/drawing/2014/main" id="{AE3AC12F-C97D-4A24-9E7A-131DE058C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6129338"/>
            <a:ext cx="1908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堆顶</a:t>
            </a:r>
            <a:r>
              <a:rPr lang="en-US" altLang="zh-CN" sz="1400" b="1">
                <a:solidFill>
                  <a:srgbClr val="000099"/>
                </a:solidFill>
                <a:ea typeface="黑体" panose="02010609060101010101" pitchFamily="49" charset="-122"/>
              </a:rPr>
              <a:t>25</a:t>
            </a:r>
            <a:r>
              <a:rPr lang="en-US" altLang="zh-CN" sz="1400" b="1">
                <a:solidFill>
                  <a:srgbClr val="C00000"/>
                </a:solidFill>
                <a:ea typeface="黑体" panose="02010609060101010101" pitchFamily="49" charset="-122"/>
              </a:rPr>
              <a:t>*</a:t>
            </a: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与堆尾</a:t>
            </a:r>
            <a:r>
              <a:rPr lang="en-US" altLang="zh-CN" sz="1400" b="1">
                <a:solidFill>
                  <a:srgbClr val="000099"/>
                </a:solidFill>
                <a:ea typeface="黑体" panose="02010609060101010101" pitchFamily="49" charset="-122"/>
              </a:rPr>
              <a:t>08</a:t>
            </a: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交换</a:t>
            </a:r>
          </a:p>
        </p:txBody>
      </p:sp>
      <p:sp>
        <p:nvSpPr>
          <p:cNvPr id="28726" name="TextBox 193">
            <a:extLst>
              <a:ext uri="{FF2B5EF4-FFF2-40B4-BE49-F238E27FC236}">
                <a16:creationId xmlns:a16="http://schemas.microsoft.com/office/drawing/2014/main" id="{7E49AC3D-B130-4AD3-BBCA-A0D94DE69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6361113"/>
            <a:ext cx="1800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虚线内调整为最大堆</a:t>
            </a:r>
          </a:p>
        </p:txBody>
      </p:sp>
      <p:sp>
        <p:nvSpPr>
          <p:cNvPr id="195" name="Freeform 55">
            <a:extLst>
              <a:ext uri="{FF2B5EF4-FFF2-40B4-BE49-F238E27FC236}">
                <a16:creationId xmlns:a16="http://schemas.microsoft.com/office/drawing/2014/main" id="{B577732E-40F9-48D1-9E37-BC5933A31EC4}"/>
              </a:ext>
            </a:extLst>
          </p:cNvPr>
          <p:cNvSpPr>
            <a:spLocks/>
          </p:cNvSpPr>
          <p:nvPr/>
        </p:nvSpPr>
        <p:spPr bwMode="auto">
          <a:xfrm>
            <a:off x="7040563" y="4292600"/>
            <a:ext cx="1373187" cy="1014413"/>
          </a:xfrm>
          <a:custGeom>
            <a:avLst/>
            <a:gdLst>
              <a:gd name="T0" fmla="*/ 2147483647 w 1752"/>
              <a:gd name="T1" fmla="*/ 2147483647 h 1288"/>
              <a:gd name="T2" fmla="*/ 2147483647 w 1752"/>
              <a:gd name="T3" fmla="*/ 2147483647 h 1288"/>
              <a:gd name="T4" fmla="*/ 2147483647 w 1752"/>
              <a:gd name="T5" fmla="*/ 2147483647 h 1288"/>
              <a:gd name="T6" fmla="*/ 2147483647 w 1752"/>
              <a:gd name="T7" fmla="*/ 2147483647 h 1288"/>
              <a:gd name="T8" fmla="*/ 2147483647 w 1752"/>
              <a:gd name="T9" fmla="*/ 2147483647 h 1288"/>
              <a:gd name="T10" fmla="*/ 2147483647 w 1752"/>
              <a:gd name="T11" fmla="*/ 2147483647 h 1288"/>
              <a:gd name="T12" fmla="*/ 2147483647 w 1752"/>
              <a:gd name="T13" fmla="*/ 2147483647 h 1288"/>
              <a:gd name="T14" fmla="*/ 2147483647 w 1752"/>
              <a:gd name="T15" fmla="*/ 2147483647 h 1288"/>
              <a:gd name="T16" fmla="*/ 2147483647 w 1752"/>
              <a:gd name="T17" fmla="*/ 2147483647 h 1288"/>
              <a:gd name="T18" fmla="*/ 2147483647 w 1752"/>
              <a:gd name="T19" fmla="*/ 2147483647 h 128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52"/>
              <a:gd name="T31" fmla="*/ 0 h 1288"/>
              <a:gd name="T32" fmla="*/ 1752 w 1752"/>
              <a:gd name="T33" fmla="*/ 1288 h 128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52" h="1288">
                <a:moveTo>
                  <a:pt x="496" y="216"/>
                </a:moveTo>
                <a:cubicBezTo>
                  <a:pt x="384" y="336"/>
                  <a:pt x="128" y="592"/>
                  <a:pt x="64" y="744"/>
                </a:cubicBezTo>
                <a:cubicBezTo>
                  <a:pt x="0" y="896"/>
                  <a:pt x="64" y="1040"/>
                  <a:pt x="112" y="1128"/>
                </a:cubicBezTo>
                <a:cubicBezTo>
                  <a:pt x="160" y="1216"/>
                  <a:pt x="120" y="1256"/>
                  <a:pt x="352" y="1272"/>
                </a:cubicBezTo>
                <a:cubicBezTo>
                  <a:pt x="584" y="1288"/>
                  <a:pt x="1272" y="1280"/>
                  <a:pt x="1504" y="1224"/>
                </a:cubicBezTo>
                <a:cubicBezTo>
                  <a:pt x="1736" y="1168"/>
                  <a:pt x="1752" y="1072"/>
                  <a:pt x="1744" y="936"/>
                </a:cubicBezTo>
                <a:cubicBezTo>
                  <a:pt x="1736" y="800"/>
                  <a:pt x="1576" y="552"/>
                  <a:pt x="1456" y="408"/>
                </a:cubicBezTo>
                <a:cubicBezTo>
                  <a:pt x="1336" y="264"/>
                  <a:pt x="1144" y="136"/>
                  <a:pt x="1024" y="72"/>
                </a:cubicBezTo>
                <a:cubicBezTo>
                  <a:pt x="904" y="8"/>
                  <a:pt x="824" y="0"/>
                  <a:pt x="736" y="24"/>
                </a:cubicBezTo>
                <a:cubicBezTo>
                  <a:pt x="648" y="48"/>
                  <a:pt x="608" y="96"/>
                  <a:pt x="496" y="216"/>
                </a:cubicBezTo>
                <a:close/>
              </a:path>
            </a:pathLst>
          </a:custGeom>
          <a:noFill/>
          <a:ln w="3810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6" name="Oval 15">
            <a:extLst>
              <a:ext uri="{FF2B5EF4-FFF2-40B4-BE49-F238E27FC236}">
                <a16:creationId xmlns:a16="http://schemas.microsoft.com/office/drawing/2014/main" id="{9C1045FB-22FB-4D9A-BFD1-89222D193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4419600"/>
            <a:ext cx="323850" cy="323850"/>
          </a:xfrm>
          <a:prstGeom prst="ellipse">
            <a:avLst/>
          </a:prstGeom>
          <a:solidFill>
            <a:schemeClr val="accent1">
              <a:lumMod val="75000"/>
              <a:alpha val="45000"/>
            </a:schemeClr>
          </a:solidFill>
          <a:ln w="63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 sz="16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97" name="Oval 15">
            <a:extLst>
              <a:ext uri="{FF2B5EF4-FFF2-40B4-BE49-F238E27FC236}">
                <a16:creationId xmlns:a16="http://schemas.microsoft.com/office/drawing/2014/main" id="{E82B017D-E6B5-4115-99F3-4D6C48C06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375" y="4887913"/>
            <a:ext cx="323850" cy="323850"/>
          </a:xfrm>
          <a:prstGeom prst="ellipse">
            <a:avLst/>
          </a:prstGeom>
          <a:solidFill>
            <a:schemeClr val="accent1">
              <a:lumMod val="75000"/>
              <a:alpha val="45000"/>
            </a:schemeClr>
          </a:solidFill>
          <a:ln w="63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 sz="1600" b="1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53389E-7 L -0.01736 -0.13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8" y="-68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1.57067E-6 L 0.02448 0.136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4" y="6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227E-8 L 0.01823 -0.1362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3" y="-6824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0.00023 L -0.01893 0.13671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8" y="6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6.29193E-7 L -0.06458 0.13648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9" y="6824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227E-8 L 0.06684 -0.13625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-6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  <p:bldP spid="133" grpId="0" animBg="1"/>
      <p:bldP spid="144" grpId="0" animBg="1"/>
      <p:bldP spid="145" grpId="0" animBg="1"/>
      <p:bldP spid="147" grpId="0" animBg="1"/>
      <p:bldP spid="148" grpId="0" animBg="1"/>
      <p:bldP spid="149" grpId="0" animBg="1"/>
      <p:bldP spid="149" grpId="1" animBg="1"/>
      <p:bldP spid="152" grpId="0" animBg="1"/>
      <p:bldP spid="152" grpId="1" animBg="1"/>
      <p:bldP spid="165" grpId="0" animBg="1"/>
      <p:bldP spid="166" grpId="0" animBg="1"/>
      <p:bldP spid="167" grpId="0" animBg="1"/>
      <p:bldP spid="169" grpId="0" animBg="1"/>
      <p:bldP spid="170" grpId="0" animBg="1"/>
      <p:bldP spid="174" grpId="0" animBg="1"/>
      <p:bldP spid="175" grpId="0" animBg="1"/>
      <p:bldP spid="177" grpId="0" animBg="1"/>
      <p:bldP spid="178" grpId="0" animBg="1"/>
      <p:bldP spid="178" grpId="1" animBg="1"/>
      <p:bldP spid="179" grpId="0" animBg="1"/>
      <p:bldP spid="182" grpId="0" animBg="1"/>
      <p:bldP spid="182" grpId="1" animBg="1"/>
      <p:bldP spid="196" grpId="0" animBg="1"/>
      <p:bldP spid="19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">
            <a:extLst>
              <a:ext uri="{FF2B5EF4-FFF2-40B4-BE49-F238E27FC236}">
                <a16:creationId xmlns:a16="http://schemas.microsoft.com/office/drawing/2014/main" id="{918253E4-6FA8-4218-B326-C3C195D15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堆排序</a:t>
            </a:r>
          </a:p>
        </p:txBody>
      </p:sp>
      <p:sp>
        <p:nvSpPr>
          <p:cNvPr id="29699" name="内容占位符 2">
            <a:extLst>
              <a:ext uri="{FF2B5EF4-FFF2-40B4-BE49-F238E27FC236}">
                <a16:creationId xmlns:a16="http://schemas.microsoft.com/office/drawing/2014/main" id="{F72482A5-5AF2-4515-B2EA-9E43D2DC6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算法思想</a:t>
            </a:r>
            <a:endParaRPr lang="en-US" altLang="zh-CN"/>
          </a:p>
          <a:p>
            <a:pPr lvl="1"/>
            <a:r>
              <a:rPr lang="zh-CN" altLang="en-US"/>
              <a:t>建立最大堆</a:t>
            </a:r>
            <a:endParaRPr lang="en-US" altLang="zh-CN"/>
          </a:p>
          <a:p>
            <a:pPr lvl="1"/>
            <a:r>
              <a:rPr lang="zh-CN" altLang="en-US"/>
              <a:t>循环执行以下步骤，直至所有元素出堆</a:t>
            </a:r>
            <a:endParaRPr lang="en-US" altLang="zh-CN"/>
          </a:p>
          <a:p>
            <a:pPr lvl="2"/>
            <a:r>
              <a:rPr lang="zh-CN" altLang="en-US"/>
              <a:t>每次堆顶元素</a:t>
            </a:r>
            <a:r>
              <a:rPr lang="en-US" altLang="zh-CN"/>
              <a:t>(</a:t>
            </a:r>
            <a:r>
              <a:rPr lang="zh-CN" altLang="en-US"/>
              <a:t>即最大元素</a:t>
            </a:r>
            <a:r>
              <a:rPr lang="en-US" altLang="zh-CN"/>
              <a:t>)</a:t>
            </a:r>
            <a:r>
              <a:rPr lang="zh-CN" altLang="en-US"/>
              <a:t>与堆中最后一个元素交换</a:t>
            </a:r>
            <a:endParaRPr lang="en-US" altLang="zh-CN"/>
          </a:p>
          <a:p>
            <a:pPr lvl="2"/>
            <a:r>
              <a:rPr lang="zh-CN" altLang="en-US"/>
              <a:t>剔除最大元素后调整为最大堆</a:t>
            </a:r>
          </a:p>
        </p:txBody>
      </p:sp>
      <p:sp>
        <p:nvSpPr>
          <p:cNvPr id="175" name="Oval 16">
            <a:extLst>
              <a:ext uri="{FF2B5EF4-FFF2-40B4-BE49-F238E27FC236}">
                <a16:creationId xmlns:a16="http://schemas.microsoft.com/office/drawing/2014/main" id="{F95BE63B-21EB-47FA-85A1-1EA4181A1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8975" y="5373688"/>
            <a:ext cx="287338" cy="287337"/>
          </a:xfrm>
          <a:prstGeom prst="ellipse">
            <a:avLst/>
          </a:prstGeom>
          <a:solidFill>
            <a:srgbClr val="92D050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49</a:t>
            </a:r>
            <a:endParaRPr lang="zh-CN" altLang="en-US" sz="1600" b="1">
              <a:solidFill>
                <a:srgbClr val="000099"/>
              </a:solidFill>
            </a:endParaRPr>
          </a:p>
        </p:txBody>
      </p:sp>
      <p:cxnSp>
        <p:nvCxnSpPr>
          <p:cNvPr id="176" name="直接连接符 175">
            <a:extLst>
              <a:ext uri="{FF2B5EF4-FFF2-40B4-BE49-F238E27FC236}">
                <a16:creationId xmlns:a16="http://schemas.microsoft.com/office/drawing/2014/main" id="{D3D0A726-C8E4-4094-9E03-6CD42C7ED567}"/>
              </a:ext>
            </a:extLst>
          </p:cNvPr>
          <p:cNvCxnSpPr>
            <a:stCxn id="174" idx="3"/>
            <a:endCxn id="175" idx="0"/>
          </p:cNvCxnSpPr>
          <p:nvPr/>
        </p:nvCxnSpPr>
        <p:spPr bwMode="auto">
          <a:xfrm flipH="1">
            <a:off x="2101850" y="5151438"/>
            <a:ext cx="79375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Oval 15">
            <a:extLst>
              <a:ext uri="{FF2B5EF4-FFF2-40B4-BE49-F238E27FC236}">
                <a16:creationId xmlns:a16="http://schemas.microsoft.com/office/drawing/2014/main" id="{30B25CFE-921C-49D5-BB43-27F410005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905375"/>
            <a:ext cx="288925" cy="2873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16</a:t>
            </a:r>
            <a:endParaRPr lang="zh-CN" altLang="en-US" sz="1600" b="1">
              <a:solidFill>
                <a:srgbClr val="000099"/>
              </a:solidFill>
            </a:endParaRPr>
          </a:p>
        </p:txBody>
      </p:sp>
      <p:sp>
        <p:nvSpPr>
          <p:cNvPr id="178" name="Oval 16">
            <a:extLst>
              <a:ext uri="{FF2B5EF4-FFF2-40B4-BE49-F238E27FC236}">
                <a16:creationId xmlns:a16="http://schemas.microsoft.com/office/drawing/2014/main" id="{1E0847A4-4D13-4EFB-9368-66E2A8A32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5373688"/>
            <a:ext cx="288925" cy="287337"/>
          </a:xfrm>
          <a:prstGeom prst="ellipse">
            <a:avLst/>
          </a:prstGeom>
          <a:solidFill>
            <a:srgbClr val="92D050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25</a:t>
            </a:r>
            <a:r>
              <a:rPr lang="en-US" altLang="zh-CN" sz="1600" b="1">
                <a:solidFill>
                  <a:srgbClr val="C00000"/>
                </a:solidFill>
              </a:rPr>
              <a:t>*</a:t>
            </a:r>
            <a:endParaRPr lang="zh-CN" altLang="en-US" sz="1600" b="1">
              <a:solidFill>
                <a:srgbClr val="C00000"/>
              </a:solidFill>
            </a:endParaRPr>
          </a:p>
        </p:txBody>
      </p:sp>
      <p:sp>
        <p:nvSpPr>
          <p:cNvPr id="179" name="Oval 17">
            <a:extLst>
              <a:ext uri="{FF2B5EF4-FFF2-40B4-BE49-F238E27FC236}">
                <a16:creationId xmlns:a16="http://schemas.microsoft.com/office/drawing/2014/main" id="{AF3BFD5E-F8A0-4DDA-B236-84F7A2456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8613" y="5373688"/>
            <a:ext cx="287337" cy="287337"/>
          </a:xfrm>
          <a:prstGeom prst="ellipse">
            <a:avLst/>
          </a:prstGeom>
          <a:solidFill>
            <a:srgbClr val="92D050"/>
          </a:solidFill>
          <a:ln w="635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0099"/>
                </a:solidFill>
                <a:latin typeface="Arial" charset="0"/>
              </a:rPr>
              <a:t>25</a:t>
            </a:r>
            <a:endParaRPr lang="zh-CN" altLang="en-US" sz="1600" b="1" dirty="0">
              <a:solidFill>
                <a:srgbClr val="000099"/>
              </a:solidFill>
              <a:latin typeface="Arial" charset="0"/>
            </a:endParaRPr>
          </a:p>
        </p:txBody>
      </p:sp>
      <p:cxnSp>
        <p:nvCxnSpPr>
          <p:cNvPr id="180" name="直接连接符 179">
            <a:extLst>
              <a:ext uri="{FF2B5EF4-FFF2-40B4-BE49-F238E27FC236}">
                <a16:creationId xmlns:a16="http://schemas.microsoft.com/office/drawing/2014/main" id="{3B7D24FC-A83C-4D3F-857A-42ABA7EBD3E4}"/>
              </a:ext>
            </a:extLst>
          </p:cNvPr>
          <p:cNvCxnSpPr>
            <a:stCxn id="177" idx="5"/>
            <a:endCxn id="179" idx="0"/>
          </p:cNvCxnSpPr>
          <p:nvPr/>
        </p:nvCxnSpPr>
        <p:spPr bwMode="auto">
          <a:xfrm>
            <a:off x="1649413" y="5151438"/>
            <a:ext cx="92075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接连接符 180">
            <a:extLst>
              <a:ext uri="{FF2B5EF4-FFF2-40B4-BE49-F238E27FC236}">
                <a16:creationId xmlns:a16="http://schemas.microsoft.com/office/drawing/2014/main" id="{8D243264-0E7F-4913-9BD5-93D15348A921}"/>
              </a:ext>
            </a:extLst>
          </p:cNvPr>
          <p:cNvCxnSpPr>
            <a:stCxn id="177" idx="3"/>
            <a:endCxn id="178" idx="0"/>
          </p:cNvCxnSpPr>
          <p:nvPr/>
        </p:nvCxnSpPr>
        <p:spPr bwMode="auto">
          <a:xfrm flipH="1">
            <a:off x="1331913" y="5151438"/>
            <a:ext cx="114300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Oval 16">
            <a:extLst>
              <a:ext uri="{FF2B5EF4-FFF2-40B4-BE49-F238E27FC236}">
                <a16:creationId xmlns:a16="http://schemas.microsoft.com/office/drawing/2014/main" id="{EC10D682-9535-491E-AB03-CF2153FCA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0" y="4437063"/>
            <a:ext cx="288925" cy="28733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21</a:t>
            </a:r>
            <a:endParaRPr lang="zh-CN" altLang="en-US" sz="1600" b="1">
              <a:solidFill>
                <a:srgbClr val="C00000"/>
              </a:solidFill>
            </a:endParaRPr>
          </a:p>
        </p:txBody>
      </p:sp>
      <p:cxnSp>
        <p:nvCxnSpPr>
          <p:cNvPr id="183" name="直接连接符 182">
            <a:extLst>
              <a:ext uri="{FF2B5EF4-FFF2-40B4-BE49-F238E27FC236}">
                <a16:creationId xmlns:a16="http://schemas.microsoft.com/office/drawing/2014/main" id="{BB789257-B277-4170-B19A-4F04E083D0B8}"/>
              </a:ext>
            </a:extLst>
          </p:cNvPr>
          <p:cNvCxnSpPr>
            <a:stCxn id="182" idx="3"/>
            <a:endCxn id="177" idx="0"/>
          </p:cNvCxnSpPr>
          <p:nvPr/>
        </p:nvCxnSpPr>
        <p:spPr bwMode="auto">
          <a:xfrm flipH="1">
            <a:off x="1547813" y="4683125"/>
            <a:ext cx="273050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接连接符 183">
            <a:extLst>
              <a:ext uri="{FF2B5EF4-FFF2-40B4-BE49-F238E27FC236}">
                <a16:creationId xmlns:a16="http://schemas.microsoft.com/office/drawing/2014/main" id="{6967FA68-79B7-4EB5-BCDC-54C1645543A8}"/>
              </a:ext>
            </a:extLst>
          </p:cNvPr>
          <p:cNvCxnSpPr>
            <a:stCxn id="182" idx="5"/>
            <a:endCxn id="174" idx="0"/>
          </p:cNvCxnSpPr>
          <p:nvPr/>
        </p:nvCxnSpPr>
        <p:spPr bwMode="auto">
          <a:xfrm>
            <a:off x="2024063" y="4683125"/>
            <a:ext cx="258762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Line 111">
            <a:extLst>
              <a:ext uri="{FF2B5EF4-FFF2-40B4-BE49-F238E27FC236}">
                <a16:creationId xmlns:a16="http://schemas.microsoft.com/office/drawing/2014/main" id="{B0044F3C-6E54-41B0-A6A8-8F43C3563A4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032375"/>
            <a:ext cx="792163" cy="0"/>
          </a:xfrm>
          <a:prstGeom prst="line">
            <a:avLst/>
          </a:prstGeom>
          <a:noFill/>
          <a:ln w="1270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bIns="36000"/>
          <a:lstStyle/>
          <a:p>
            <a:endParaRPr lang="zh-CN" altLang="en-US"/>
          </a:p>
        </p:txBody>
      </p:sp>
      <p:grpSp>
        <p:nvGrpSpPr>
          <p:cNvPr id="2" name="组合 5">
            <a:extLst>
              <a:ext uri="{FF2B5EF4-FFF2-40B4-BE49-F238E27FC236}">
                <a16:creationId xmlns:a16="http://schemas.microsoft.com/office/drawing/2014/main" id="{EB0BA9A0-12FF-435F-A59E-2BE90CD66ED9}"/>
              </a:ext>
            </a:extLst>
          </p:cNvPr>
          <p:cNvGrpSpPr>
            <a:grpSpLocks/>
          </p:cNvGrpSpPr>
          <p:nvPr/>
        </p:nvGrpSpPr>
        <p:grpSpPr bwMode="auto">
          <a:xfrm>
            <a:off x="1058863" y="5842000"/>
            <a:ext cx="1798637" cy="236538"/>
            <a:chOff x="1579620" y="2925426"/>
            <a:chExt cx="2812360" cy="369332"/>
          </a:xfrm>
        </p:grpSpPr>
        <p:sp>
          <p:nvSpPr>
            <p:cNvPr id="29761" name="TextBox 7">
              <a:extLst>
                <a:ext uri="{FF2B5EF4-FFF2-40B4-BE49-F238E27FC236}">
                  <a16:creationId xmlns:a16="http://schemas.microsoft.com/office/drawing/2014/main" id="{9D072F97-FB1A-472F-9891-A9832FC667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9762" name="TextBox 8">
              <a:extLst>
                <a:ext uri="{FF2B5EF4-FFF2-40B4-BE49-F238E27FC236}">
                  <a16:creationId xmlns:a16="http://schemas.microsoft.com/office/drawing/2014/main" id="{ED84F5CF-1819-44F7-ABA0-FD86F0B61B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7672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sz="1600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9763" name="TextBox 9">
              <a:extLst>
                <a:ext uri="{FF2B5EF4-FFF2-40B4-BE49-F238E27FC236}">
                  <a16:creationId xmlns:a16="http://schemas.microsoft.com/office/drawing/2014/main" id="{E6A975DD-3A24-48B5-97E3-9DB967BCC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724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9764" name="TextBox 10">
              <a:extLst>
                <a:ext uri="{FF2B5EF4-FFF2-40B4-BE49-F238E27FC236}">
                  <a16:creationId xmlns:a16="http://schemas.microsoft.com/office/drawing/2014/main" id="{8B44FB19-3667-4239-9041-DB92CBE5C1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925426"/>
              <a:ext cx="468052" cy="369332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sz="1600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sz="1600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9765" name="TextBox 11">
              <a:extLst>
                <a:ext uri="{FF2B5EF4-FFF2-40B4-BE49-F238E27FC236}">
                  <a16:creationId xmlns:a16="http://schemas.microsoft.com/office/drawing/2014/main" id="{60735BB4-41C4-4783-B026-F722BF0B20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9766" name="TextBox 12">
              <a:extLst>
                <a:ext uri="{FF2B5EF4-FFF2-40B4-BE49-F238E27FC236}">
                  <a16:creationId xmlns:a16="http://schemas.microsoft.com/office/drawing/2014/main" id="{1386617E-20D2-420F-817C-ED9835F5D1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29712" name="TextBox 192">
            <a:extLst>
              <a:ext uri="{FF2B5EF4-FFF2-40B4-BE49-F238E27FC236}">
                <a16:creationId xmlns:a16="http://schemas.microsoft.com/office/drawing/2014/main" id="{B6AFC9F1-CE46-4160-A237-6BDF10049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129338"/>
            <a:ext cx="1909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堆顶</a:t>
            </a:r>
            <a:r>
              <a:rPr lang="en-US" altLang="zh-CN" sz="1400" b="1">
                <a:solidFill>
                  <a:srgbClr val="000099"/>
                </a:solidFill>
                <a:ea typeface="黑体" panose="02010609060101010101" pitchFamily="49" charset="-122"/>
              </a:rPr>
              <a:t>21</a:t>
            </a: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与堆尾</a:t>
            </a:r>
            <a:r>
              <a:rPr lang="en-US" altLang="zh-CN" sz="1400" b="1">
                <a:solidFill>
                  <a:srgbClr val="000099"/>
                </a:solidFill>
                <a:ea typeface="黑体" panose="02010609060101010101" pitchFamily="49" charset="-122"/>
              </a:rPr>
              <a:t>08</a:t>
            </a: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交换</a:t>
            </a:r>
          </a:p>
        </p:txBody>
      </p:sp>
      <p:sp>
        <p:nvSpPr>
          <p:cNvPr id="29713" name="TextBox 193">
            <a:extLst>
              <a:ext uri="{FF2B5EF4-FFF2-40B4-BE49-F238E27FC236}">
                <a16:creationId xmlns:a16="http://schemas.microsoft.com/office/drawing/2014/main" id="{DED4BF10-636D-40A6-98CA-E3A14900E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361113"/>
            <a:ext cx="1801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虚线内调整为最大堆</a:t>
            </a:r>
          </a:p>
        </p:txBody>
      </p:sp>
      <p:sp>
        <p:nvSpPr>
          <p:cNvPr id="197" name="Oval 15">
            <a:extLst>
              <a:ext uri="{FF2B5EF4-FFF2-40B4-BE49-F238E27FC236}">
                <a16:creationId xmlns:a16="http://schemas.microsoft.com/office/drawing/2014/main" id="{9DB986C3-7EFD-40F7-AB51-346D5EA87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063" y="4887913"/>
            <a:ext cx="323850" cy="323850"/>
          </a:xfrm>
          <a:prstGeom prst="ellipse">
            <a:avLst/>
          </a:prstGeom>
          <a:solidFill>
            <a:schemeClr val="accent1">
              <a:lumMod val="75000"/>
              <a:alpha val="45000"/>
            </a:schemeClr>
          </a:solidFill>
          <a:ln w="63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 sz="16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6" name="Freeform 55">
            <a:extLst>
              <a:ext uri="{FF2B5EF4-FFF2-40B4-BE49-F238E27FC236}">
                <a16:creationId xmlns:a16="http://schemas.microsoft.com/office/drawing/2014/main" id="{3DC8F215-73CB-4CA0-BBCF-9388C8805078}"/>
              </a:ext>
            </a:extLst>
          </p:cNvPr>
          <p:cNvSpPr>
            <a:spLocks/>
          </p:cNvSpPr>
          <p:nvPr/>
        </p:nvSpPr>
        <p:spPr bwMode="auto">
          <a:xfrm>
            <a:off x="1123950" y="4329113"/>
            <a:ext cx="1144588" cy="954087"/>
          </a:xfrm>
          <a:custGeom>
            <a:avLst/>
            <a:gdLst>
              <a:gd name="T0" fmla="*/ 2147483647 w 1248"/>
              <a:gd name="T1" fmla="*/ 2147483647 h 1400"/>
              <a:gd name="T2" fmla="*/ 2147483647 w 1248"/>
              <a:gd name="T3" fmla="*/ 2147483647 h 1400"/>
              <a:gd name="T4" fmla="*/ 2147483647 w 1248"/>
              <a:gd name="T5" fmla="*/ 2147483647 h 1400"/>
              <a:gd name="T6" fmla="*/ 2147483647 w 1248"/>
              <a:gd name="T7" fmla="*/ 2147483647 h 1400"/>
              <a:gd name="T8" fmla="*/ 2147483647 w 1248"/>
              <a:gd name="T9" fmla="*/ 2147483647 h 1400"/>
              <a:gd name="T10" fmla="*/ 2147483647 w 1248"/>
              <a:gd name="T11" fmla="*/ 2147483647 h 1400"/>
              <a:gd name="T12" fmla="*/ 2147483647 w 1248"/>
              <a:gd name="T13" fmla="*/ 2147483647 h 1400"/>
              <a:gd name="T14" fmla="*/ 2147483647 w 1248"/>
              <a:gd name="T15" fmla="*/ 2147483647 h 1400"/>
              <a:gd name="T16" fmla="*/ 2147483647 w 1248"/>
              <a:gd name="T17" fmla="*/ 2147483647 h 1400"/>
              <a:gd name="T18" fmla="*/ 2147483647 w 1248"/>
              <a:gd name="T19" fmla="*/ 2147483647 h 14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48"/>
              <a:gd name="T31" fmla="*/ 0 h 1400"/>
              <a:gd name="T32" fmla="*/ 1248 w 1248"/>
              <a:gd name="T33" fmla="*/ 1400 h 14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48" h="1400">
                <a:moveTo>
                  <a:pt x="544" y="280"/>
                </a:moveTo>
                <a:cubicBezTo>
                  <a:pt x="424" y="416"/>
                  <a:pt x="128" y="704"/>
                  <a:pt x="64" y="856"/>
                </a:cubicBezTo>
                <a:cubicBezTo>
                  <a:pt x="0" y="1008"/>
                  <a:pt x="80" y="1112"/>
                  <a:pt x="160" y="1192"/>
                </a:cubicBezTo>
                <a:cubicBezTo>
                  <a:pt x="240" y="1272"/>
                  <a:pt x="408" y="1400"/>
                  <a:pt x="544" y="1336"/>
                </a:cubicBezTo>
                <a:cubicBezTo>
                  <a:pt x="680" y="1272"/>
                  <a:pt x="864" y="960"/>
                  <a:pt x="976" y="808"/>
                </a:cubicBezTo>
                <a:cubicBezTo>
                  <a:pt x="1088" y="656"/>
                  <a:pt x="1184" y="536"/>
                  <a:pt x="1216" y="424"/>
                </a:cubicBezTo>
                <a:cubicBezTo>
                  <a:pt x="1248" y="312"/>
                  <a:pt x="1208" y="200"/>
                  <a:pt x="1168" y="136"/>
                </a:cubicBezTo>
                <a:cubicBezTo>
                  <a:pt x="1128" y="72"/>
                  <a:pt x="1040" y="56"/>
                  <a:pt x="976" y="40"/>
                </a:cubicBezTo>
                <a:cubicBezTo>
                  <a:pt x="912" y="24"/>
                  <a:pt x="856" y="0"/>
                  <a:pt x="784" y="40"/>
                </a:cubicBezTo>
                <a:cubicBezTo>
                  <a:pt x="712" y="80"/>
                  <a:pt x="664" y="144"/>
                  <a:pt x="544" y="280"/>
                </a:cubicBezTo>
                <a:close/>
              </a:path>
            </a:pathLst>
          </a:custGeom>
          <a:noFill/>
          <a:ln w="3810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" name="Line 111">
            <a:extLst>
              <a:ext uri="{FF2B5EF4-FFF2-40B4-BE49-F238E27FC236}">
                <a16:creationId xmlns:a16="http://schemas.microsoft.com/office/drawing/2014/main" id="{5B2E2BE5-A978-40F2-A008-C23796074A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67063" y="5145088"/>
            <a:ext cx="793750" cy="0"/>
          </a:xfrm>
          <a:prstGeom prst="line">
            <a:avLst/>
          </a:prstGeom>
          <a:noFill/>
          <a:ln w="1270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bIns="36000"/>
          <a:lstStyle/>
          <a:p>
            <a:endParaRPr lang="zh-CN" altLang="en-US"/>
          </a:p>
        </p:txBody>
      </p:sp>
      <p:sp>
        <p:nvSpPr>
          <p:cNvPr id="174" name="Oval 15">
            <a:extLst>
              <a:ext uri="{FF2B5EF4-FFF2-40B4-BE49-F238E27FC236}">
                <a16:creationId xmlns:a16="http://schemas.microsoft.com/office/drawing/2014/main" id="{FFD3D108-ED46-471A-A409-659E78CBB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8363" y="4905375"/>
            <a:ext cx="287337" cy="2873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08</a:t>
            </a:r>
            <a:endParaRPr lang="zh-CN" altLang="en-US" sz="1600" b="1">
              <a:solidFill>
                <a:srgbClr val="000099"/>
              </a:solidFill>
            </a:endParaRPr>
          </a:p>
        </p:txBody>
      </p:sp>
      <p:sp>
        <p:nvSpPr>
          <p:cNvPr id="196" name="Oval 15">
            <a:extLst>
              <a:ext uri="{FF2B5EF4-FFF2-40B4-BE49-F238E27FC236}">
                <a16:creationId xmlns:a16="http://schemas.microsoft.com/office/drawing/2014/main" id="{A0591751-F6BC-4C7B-9223-B03EFE552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463" y="4419600"/>
            <a:ext cx="323850" cy="323850"/>
          </a:xfrm>
          <a:prstGeom prst="ellipse">
            <a:avLst/>
          </a:prstGeom>
          <a:solidFill>
            <a:schemeClr val="accent1">
              <a:lumMod val="75000"/>
              <a:alpha val="45000"/>
            </a:schemeClr>
          </a:solidFill>
          <a:ln w="63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 sz="16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8" name="Oval 16">
            <a:extLst>
              <a:ext uri="{FF2B5EF4-FFF2-40B4-BE49-F238E27FC236}">
                <a16:creationId xmlns:a16="http://schemas.microsoft.com/office/drawing/2014/main" id="{B486CB0D-5128-4889-9FAF-C9447E977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8388" y="5373688"/>
            <a:ext cx="287337" cy="287337"/>
          </a:xfrm>
          <a:prstGeom prst="ellipse">
            <a:avLst/>
          </a:prstGeom>
          <a:solidFill>
            <a:srgbClr val="92D050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49</a:t>
            </a:r>
            <a:endParaRPr lang="zh-CN" altLang="en-US" sz="1600" b="1">
              <a:solidFill>
                <a:srgbClr val="000099"/>
              </a:solidFill>
            </a:endParaRPr>
          </a:p>
        </p:txBody>
      </p:sp>
      <p:cxnSp>
        <p:nvCxnSpPr>
          <p:cNvPr id="79" name="直接连接符 78">
            <a:extLst>
              <a:ext uri="{FF2B5EF4-FFF2-40B4-BE49-F238E27FC236}">
                <a16:creationId xmlns:a16="http://schemas.microsoft.com/office/drawing/2014/main" id="{5D509DCB-5429-4B2B-9698-31B0BA1870DD}"/>
              </a:ext>
            </a:extLst>
          </p:cNvPr>
          <p:cNvCxnSpPr>
            <a:stCxn id="100" idx="3"/>
            <a:endCxn id="78" idx="0"/>
          </p:cNvCxnSpPr>
          <p:nvPr/>
        </p:nvCxnSpPr>
        <p:spPr bwMode="auto">
          <a:xfrm flipH="1">
            <a:off x="5022850" y="5151438"/>
            <a:ext cx="77788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16">
            <a:extLst>
              <a:ext uri="{FF2B5EF4-FFF2-40B4-BE49-F238E27FC236}">
                <a16:creationId xmlns:a16="http://schemas.microsoft.com/office/drawing/2014/main" id="{B988D2DF-02EF-480D-8EED-7B2ADF911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8450" y="5373688"/>
            <a:ext cx="287338" cy="287337"/>
          </a:xfrm>
          <a:prstGeom prst="ellipse">
            <a:avLst/>
          </a:prstGeom>
          <a:solidFill>
            <a:srgbClr val="92D050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25</a:t>
            </a:r>
            <a:r>
              <a:rPr lang="en-US" altLang="zh-CN" sz="1600" b="1">
                <a:solidFill>
                  <a:srgbClr val="C00000"/>
                </a:solidFill>
              </a:rPr>
              <a:t>*</a:t>
            </a:r>
            <a:endParaRPr lang="zh-CN" altLang="en-US" sz="1600" b="1">
              <a:solidFill>
                <a:srgbClr val="C00000"/>
              </a:solidFill>
            </a:endParaRPr>
          </a:p>
        </p:txBody>
      </p:sp>
      <p:sp>
        <p:nvSpPr>
          <p:cNvPr id="82" name="Oval 17">
            <a:extLst>
              <a:ext uri="{FF2B5EF4-FFF2-40B4-BE49-F238E27FC236}">
                <a16:creationId xmlns:a16="http://schemas.microsoft.com/office/drawing/2014/main" id="{E0E19C1E-6D68-4DE4-88AA-8F6AAC2C2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8025" y="5373688"/>
            <a:ext cx="288925" cy="287337"/>
          </a:xfrm>
          <a:prstGeom prst="ellipse">
            <a:avLst/>
          </a:prstGeom>
          <a:solidFill>
            <a:srgbClr val="92D050"/>
          </a:solidFill>
          <a:ln w="635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0099"/>
                </a:solidFill>
                <a:latin typeface="Arial" charset="0"/>
              </a:rPr>
              <a:t>25</a:t>
            </a:r>
            <a:endParaRPr lang="zh-CN" altLang="en-US" sz="1600" b="1" dirty="0">
              <a:solidFill>
                <a:srgbClr val="000099"/>
              </a:solidFill>
              <a:latin typeface="Arial" charset="0"/>
            </a:endParaRPr>
          </a:p>
        </p:txBody>
      </p:sp>
      <p:cxnSp>
        <p:nvCxnSpPr>
          <p:cNvPr id="83" name="直接连接符 82">
            <a:extLst>
              <a:ext uri="{FF2B5EF4-FFF2-40B4-BE49-F238E27FC236}">
                <a16:creationId xmlns:a16="http://schemas.microsoft.com/office/drawing/2014/main" id="{C6DB44FB-7D90-4EE9-AE8F-A8CF645359CB}"/>
              </a:ext>
            </a:extLst>
          </p:cNvPr>
          <p:cNvCxnSpPr>
            <a:stCxn id="80" idx="5"/>
            <a:endCxn id="82" idx="0"/>
          </p:cNvCxnSpPr>
          <p:nvPr/>
        </p:nvCxnSpPr>
        <p:spPr bwMode="auto">
          <a:xfrm>
            <a:off x="4568825" y="5151438"/>
            <a:ext cx="93663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>
            <a:extLst>
              <a:ext uri="{FF2B5EF4-FFF2-40B4-BE49-F238E27FC236}">
                <a16:creationId xmlns:a16="http://schemas.microsoft.com/office/drawing/2014/main" id="{F2143D9F-4712-4A8F-B6B9-7D65023E28BC}"/>
              </a:ext>
            </a:extLst>
          </p:cNvPr>
          <p:cNvCxnSpPr>
            <a:stCxn id="80" idx="3"/>
            <a:endCxn id="81" idx="0"/>
          </p:cNvCxnSpPr>
          <p:nvPr/>
        </p:nvCxnSpPr>
        <p:spPr bwMode="auto">
          <a:xfrm flipH="1">
            <a:off x="4251325" y="5151438"/>
            <a:ext cx="114300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>
            <a:extLst>
              <a:ext uri="{FF2B5EF4-FFF2-40B4-BE49-F238E27FC236}">
                <a16:creationId xmlns:a16="http://schemas.microsoft.com/office/drawing/2014/main" id="{43FFCE9B-2E5B-4B15-854D-375C1D18BB2B}"/>
              </a:ext>
            </a:extLst>
          </p:cNvPr>
          <p:cNvCxnSpPr>
            <a:stCxn id="85" idx="3"/>
            <a:endCxn id="80" idx="0"/>
          </p:cNvCxnSpPr>
          <p:nvPr/>
        </p:nvCxnSpPr>
        <p:spPr bwMode="auto">
          <a:xfrm flipH="1">
            <a:off x="4467225" y="4683125"/>
            <a:ext cx="273050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>
            <a:extLst>
              <a:ext uri="{FF2B5EF4-FFF2-40B4-BE49-F238E27FC236}">
                <a16:creationId xmlns:a16="http://schemas.microsoft.com/office/drawing/2014/main" id="{5A712289-5611-4EC8-B6BD-9B0CB2171F4B}"/>
              </a:ext>
            </a:extLst>
          </p:cNvPr>
          <p:cNvCxnSpPr>
            <a:stCxn id="85" idx="5"/>
            <a:endCxn id="100" idx="0"/>
          </p:cNvCxnSpPr>
          <p:nvPr/>
        </p:nvCxnSpPr>
        <p:spPr bwMode="auto">
          <a:xfrm>
            <a:off x="4943475" y="4683125"/>
            <a:ext cx="258763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5">
            <a:extLst>
              <a:ext uri="{FF2B5EF4-FFF2-40B4-BE49-F238E27FC236}">
                <a16:creationId xmlns:a16="http://schemas.microsoft.com/office/drawing/2014/main" id="{7E80A828-17AC-4B07-9ED5-8C3E8D7C5A3D}"/>
              </a:ext>
            </a:extLst>
          </p:cNvPr>
          <p:cNvGrpSpPr>
            <a:grpSpLocks/>
          </p:cNvGrpSpPr>
          <p:nvPr/>
        </p:nvGrpSpPr>
        <p:grpSpPr bwMode="auto">
          <a:xfrm>
            <a:off x="3978275" y="5842000"/>
            <a:ext cx="1800225" cy="236538"/>
            <a:chOff x="1579620" y="2925426"/>
            <a:chExt cx="2812360" cy="369332"/>
          </a:xfrm>
        </p:grpSpPr>
        <p:sp>
          <p:nvSpPr>
            <p:cNvPr id="29755" name="TextBox 7">
              <a:extLst>
                <a:ext uri="{FF2B5EF4-FFF2-40B4-BE49-F238E27FC236}">
                  <a16:creationId xmlns:a16="http://schemas.microsoft.com/office/drawing/2014/main" id="{511198F4-CDC2-4627-A518-9A3A44CD4B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9756" name="TextBox 8">
              <a:extLst>
                <a:ext uri="{FF2B5EF4-FFF2-40B4-BE49-F238E27FC236}">
                  <a16:creationId xmlns:a16="http://schemas.microsoft.com/office/drawing/2014/main" id="{26B58A8C-A3BA-4B73-92F8-B780B2A95C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7672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sz="1600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9757" name="TextBox 9">
              <a:extLst>
                <a:ext uri="{FF2B5EF4-FFF2-40B4-BE49-F238E27FC236}">
                  <a16:creationId xmlns:a16="http://schemas.microsoft.com/office/drawing/2014/main" id="{41B39CB9-ABD0-4496-8B54-94593327A7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724" y="2925426"/>
              <a:ext cx="468052" cy="369332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9758" name="TextBox 10">
              <a:extLst>
                <a:ext uri="{FF2B5EF4-FFF2-40B4-BE49-F238E27FC236}">
                  <a16:creationId xmlns:a16="http://schemas.microsoft.com/office/drawing/2014/main" id="{247E5602-0C06-49D2-BA20-BFD35E6A4D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925426"/>
              <a:ext cx="468052" cy="369332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sz="1600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sz="1600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9759" name="TextBox 11">
              <a:extLst>
                <a:ext uri="{FF2B5EF4-FFF2-40B4-BE49-F238E27FC236}">
                  <a16:creationId xmlns:a16="http://schemas.microsoft.com/office/drawing/2014/main" id="{2EA6FD02-C07B-4F7A-B90A-58FD9D623C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9760" name="TextBox 12">
              <a:extLst>
                <a:ext uri="{FF2B5EF4-FFF2-40B4-BE49-F238E27FC236}">
                  <a16:creationId xmlns:a16="http://schemas.microsoft.com/office/drawing/2014/main" id="{FEE3D1DE-CF7D-4622-ADEF-9160F9E1E1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29728" name="TextBox 95">
            <a:extLst>
              <a:ext uri="{FF2B5EF4-FFF2-40B4-BE49-F238E27FC236}">
                <a16:creationId xmlns:a16="http://schemas.microsoft.com/office/drawing/2014/main" id="{42D1EF9C-27EE-42DA-9DE8-126294202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3988" y="6129338"/>
            <a:ext cx="1838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堆顶</a:t>
            </a:r>
            <a:r>
              <a:rPr lang="en-US" altLang="zh-CN" sz="1400" b="1">
                <a:solidFill>
                  <a:srgbClr val="000099"/>
                </a:solidFill>
                <a:ea typeface="黑体" panose="02010609060101010101" pitchFamily="49" charset="-122"/>
              </a:rPr>
              <a:t>16</a:t>
            </a: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与堆尾</a:t>
            </a:r>
            <a:r>
              <a:rPr lang="en-US" altLang="zh-CN" sz="1400" b="1">
                <a:solidFill>
                  <a:srgbClr val="000099"/>
                </a:solidFill>
                <a:ea typeface="黑体" panose="02010609060101010101" pitchFamily="49" charset="-122"/>
              </a:rPr>
              <a:t>08</a:t>
            </a: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交换</a:t>
            </a:r>
          </a:p>
        </p:txBody>
      </p:sp>
      <p:sp>
        <p:nvSpPr>
          <p:cNvPr id="29729" name="TextBox 96">
            <a:extLst>
              <a:ext uri="{FF2B5EF4-FFF2-40B4-BE49-F238E27FC236}">
                <a16:creationId xmlns:a16="http://schemas.microsoft.com/office/drawing/2014/main" id="{A1BCBA9E-EB59-459A-9056-B9DA88493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3988" y="6361113"/>
            <a:ext cx="1800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虚线内调整为最大堆</a:t>
            </a:r>
          </a:p>
        </p:txBody>
      </p:sp>
      <p:sp>
        <p:nvSpPr>
          <p:cNvPr id="100" name="Oval 15">
            <a:extLst>
              <a:ext uri="{FF2B5EF4-FFF2-40B4-BE49-F238E27FC236}">
                <a16:creationId xmlns:a16="http://schemas.microsoft.com/office/drawing/2014/main" id="{DB8C24E9-0A16-4B11-9037-457DF4AA0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5" y="4905375"/>
            <a:ext cx="288925" cy="287338"/>
          </a:xfrm>
          <a:prstGeom prst="ellipse">
            <a:avLst/>
          </a:prstGeom>
          <a:solidFill>
            <a:srgbClr val="92D050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21</a:t>
            </a:r>
            <a:endParaRPr lang="zh-CN" altLang="en-US" sz="1600" b="1">
              <a:solidFill>
                <a:srgbClr val="000099"/>
              </a:solidFill>
            </a:endParaRPr>
          </a:p>
        </p:txBody>
      </p:sp>
      <p:sp>
        <p:nvSpPr>
          <p:cNvPr id="102" name="Freeform 54">
            <a:extLst>
              <a:ext uri="{FF2B5EF4-FFF2-40B4-BE49-F238E27FC236}">
                <a16:creationId xmlns:a16="http://schemas.microsoft.com/office/drawing/2014/main" id="{A0D7D5F4-7F9D-4D74-90B2-5AC86B240222}"/>
              </a:ext>
            </a:extLst>
          </p:cNvPr>
          <p:cNvSpPr>
            <a:spLocks/>
          </p:cNvSpPr>
          <p:nvPr/>
        </p:nvSpPr>
        <p:spPr bwMode="auto">
          <a:xfrm>
            <a:off x="4446588" y="4367213"/>
            <a:ext cx="755650" cy="485775"/>
          </a:xfrm>
          <a:custGeom>
            <a:avLst/>
            <a:gdLst>
              <a:gd name="T0" fmla="*/ 2147483647 w 736"/>
              <a:gd name="T1" fmla="*/ 2147483647 h 736"/>
              <a:gd name="T2" fmla="*/ 2147483647 w 736"/>
              <a:gd name="T3" fmla="*/ 2147483647 h 736"/>
              <a:gd name="T4" fmla="*/ 2147483647 w 736"/>
              <a:gd name="T5" fmla="*/ 2147483647 h 736"/>
              <a:gd name="T6" fmla="*/ 2147483647 w 736"/>
              <a:gd name="T7" fmla="*/ 2147483647 h 736"/>
              <a:gd name="T8" fmla="*/ 2147483647 w 736"/>
              <a:gd name="T9" fmla="*/ 2147483647 h 736"/>
              <a:gd name="T10" fmla="*/ 2147483647 w 736"/>
              <a:gd name="T11" fmla="*/ 2147483647 h 736"/>
              <a:gd name="T12" fmla="*/ 2147483647 w 736"/>
              <a:gd name="T13" fmla="*/ 0 h 736"/>
              <a:gd name="T14" fmla="*/ 2147483647 w 736"/>
              <a:gd name="T15" fmla="*/ 2147483647 h 7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6"/>
              <a:gd name="T25" fmla="*/ 0 h 736"/>
              <a:gd name="T26" fmla="*/ 736 w 736"/>
              <a:gd name="T27" fmla="*/ 736 h 7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6" h="736">
                <a:moveTo>
                  <a:pt x="56" y="144"/>
                </a:moveTo>
                <a:cubicBezTo>
                  <a:pt x="0" y="192"/>
                  <a:pt x="8" y="232"/>
                  <a:pt x="8" y="288"/>
                </a:cubicBezTo>
                <a:cubicBezTo>
                  <a:pt x="8" y="344"/>
                  <a:pt x="8" y="408"/>
                  <a:pt x="56" y="480"/>
                </a:cubicBezTo>
                <a:cubicBezTo>
                  <a:pt x="104" y="552"/>
                  <a:pt x="192" y="704"/>
                  <a:pt x="296" y="720"/>
                </a:cubicBezTo>
                <a:cubicBezTo>
                  <a:pt x="400" y="736"/>
                  <a:pt x="624" y="672"/>
                  <a:pt x="680" y="576"/>
                </a:cubicBezTo>
                <a:cubicBezTo>
                  <a:pt x="736" y="480"/>
                  <a:pt x="688" y="240"/>
                  <a:pt x="632" y="144"/>
                </a:cubicBezTo>
                <a:cubicBezTo>
                  <a:pt x="576" y="48"/>
                  <a:pt x="440" y="0"/>
                  <a:pt x="344" y="0"/>
                </a:cubicBezTo>
                <a:cubicBezTo>
                  <a:pt x="248" y="0"/>
                  <a:pt x="112" y="96"/>
                  <a:pt x="56" y="144"/>
                </a:cubicBezTo>
                <a:close/>
              </a:path>
            </a:pathLst>
          </a:custGeom>
          <a:noFill/>
          <a:ln w="3810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" name="Oval 15">
            <a:extLst>
              <a:ext uri="{FF2B5EF4-FFF2-40B4-BE49-F238E27FC236}">
                <a16:creationId xmlns:a16="http://schemas.microsoft.com/office/drawing/2014/main" id="{9700FF44-4E9C-4EB0-B982-6101F0487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350" y="4905375"/>
            <a:ext cx="287338" cy="2873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08</a:t>
            </a:r>
            <a:endParaRPr lang="zh-CN" altLang="en-US" sz="1600" b="1">
              <a:solidFill>
                <a:srgbClr val="000099"/>
              </a:solidFill>
            </a:endParaRPr>
          </a:p>
        </p:txBody>
      </p:sp>
      <p:sp>
        <p:nvSpPr>
          <p:cNvPr id="85" name="Oval 16">
            <a:extLst>
              <a:ext uri="{FF2B5EF4-FFF2-40B4-BE49-F238E27FC236}">
                <a16:creationId xmlns:a16="http://schemas.microsoft.com/office/drawing/2014/main" id="{965BCD2E-B3D0-4A8C-A2AA-3179D7AD4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9000" y="4437063"/>
            <a:ext cx="287338" cy="28733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16</a:t>
            </a:r>
            <a:endParaRPr lang="zh-CN" altLang="en-US" sz="1600" b="1">
              <a:solidFill>
                <a:srgbClr val="C00000"/>
              </a:solidFill>
            </a:endParaRPr>
          </a:p>
        </p:txBody>
      </p:sp>
      <p:sp>
        <p:nvSpPr>
          <p:cNvPr id="101" name="Oval 15">
            <a:extLst>
              <a:ext uri="{FF2B5EF4-FFF2-40B4-BE49-F238E27FC236}">
                <a16:creationId xmlns:a16="http://schemas.microsoft.com/office/drawing/2014/main" id="{D3D7C1C1-57E9-481E-A552-350CE1CAD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175" y="4448175"/>
            <a:ext cx="323850" cy="323850"/>
          </a:xfrm>
          <a:prstGeom prst="ellipse">
            <a:avLst/>
          </a:prstGeom>
          <a:solidFill>
            <a:schemeClr val="accent1">
              <a:lumMod val="75000"/>
              <a:alpha val="45000"/>
            </a:schemeClr>
          </a:solidFill>
          <a:ln w="63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 sz="16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03" name="Line 111">
            <a:extLst>
              <a:ext uri="{FF2B5EF4-FFF2-40B4-BE49-F238E27FC236}">
                <a16:creationId xmlns:a16="http://schemas.microsoft.com/office/drawing/2014/main" id="{2E131DBC-F2E2-47D7-A4C8-60FCD3EE7E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3425" y="5145088"/>
            <a:ext cx="793750" cy="0"/>
          </a:xfrm>
          <a:prstGeom prst="line">
            <a:avLst/>
          </a:prstGeom>
          <a:noFill/>
          <a:ln w="1270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bIns="36000"/>
          <a:lstStyle/>
          <a:p>
            <a:endParaRPr lang="zh-CN" altLang="en-US"/>
          </a:p>
        </p:txBody>
      </p:sp>
      <p:sp>
        <p:nvSpPr>
          <p:cNvPr id="104" name="Oval 16">
            <a:extLst>
              <a:ext uri="{FF2B5EF4-FFF2-40B4-BE49-F238E27FC236}">
                <a16:creationId xmlns:a16="http://schemas.microsoft.com/office/drawing/2014/main" id="{3C0C4254-8045-4A50-ABAC-D10180CB8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5373688"/>
            <a:ext cx="287338" cy="287337"/>
          </a:xfrm>
          <a:prstGeom prst="ellipse">
            <a:avLst/>
          </a:prstGeom>
          <a:solidFill>
            <a:srgbClr val="92D050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49</a:t>
            </a:r>
            <a:endParaRPr lang="zh-CN" altLang="en-US" sz="1600" b="1">
              <a:solidFill>
                <a:srgbClr val="000099"/>
              </a:solidFill>
            </a:endParaRPr>
          </a:p>
        </p:txBody>
      </p:sp>
      <p:cxnSp>
        <p:nvCxnSpPr>
          <p:cNvPr id="105" name="直接连接符 104">
            <a:extLst>
              <a:ext uri="{FF2B5EF4-FFF2-40B4-BE49-F238E27FC236}">
                <a16:creationId xmlns:a16="http://schemas.microsoft.com/office/drawing/2014/main" id="{7787A0B5-6210-42E4-9321-8BC35A5186F5}"/>
              </a:ext>
            </a:extLst>
          </p:cNvPr>
          <p:cNvCxnSpPr>
            <a:stCxn id="121" idx="3"/>
            <a:endCxn id="104" idx="0"/>
          </p:cNvCxnSpPr>
          <p:nvPr/>
        </p:nvCxnSpPr>
        <p:spPr bwMode="auto">
          <a:xfrm flipH="1">
            <a:off x="7669213" y="5151438"/>
            <a:ext cx="77787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6">
            <a:extLst>
              <a:ext uri="{FF2B5EF4-FFF2-40B4-BE49-F238E27FC236}">
                <a16:creationId xmlns:a16="http://schemas.microsoft.com/office/drawing/2014/main" id="{21C129C8-B266-43C2-809A-4EDD6335D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3225" y="5373688"/>
            <a:ext cx="288925" cy="287337"/>
          </a:xfrm>
          <a:prstGeom prst="ellipse">
            <a:avLst/>
          </a:prstGeom>
          <a:solidFill>
            <a:srgbClr val="92D050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25</a:t>
            </a:r>
            <a:r>
              <a:rPr lang="en-US" altLang="zh-CN" sz="1600" b="1">
                <a:solidFill>
                  <a:srgbClr val="C00000"/>
                </a:solidFill>
              </a:rPr>
              <a:t>*</a:t>
            </a:r>
            <a:endParaRPr lang="zh-CN" altLang="en-US" sz="1600" b="1">
              <a:solidFill>
                <a:srgbClr val="C00000"/>
              </a:solidFill>
            </a:endParaRPr>
          </a:p>
        </p:txBody>
      </p:sp>
      <p:sp>
        <p:nvSpPr>
          <p:cNvPr id="107" name="Oval 17">
            <a:extLst>
              <a:ext uri="{FF2B5EF4-FFF2-40B4-BE49-F238E27FC236}">
                <a16:creationId xmlns:a16="http://schemas.microsoft.com/office/drawing/2014/main" id="{5111AB49-9C36-425F-A1F4-B32D2C323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388" y="5373688"/>
            <a:ext cx="288925" cy="287337"/>
          </a:xfrm>
          <a:prstGeom prst="ellipse">
            <a:avLst/>
          </a:prstGeom>
          <a:solidFill>
            <a:srgbClr val="92D050"/>
          </a:solidFill>
          <a:ln w="635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1600" b="1" dirty="0">
                <a:solidFill>
                  <a:srgbClr val="000099"/>
                </a:solidFill>
                <a:latin typeface="Arial" charset="0"/>
              </a:rPr>
              <a:t>25</a:t>
            </a:r>
            <a:endParaRPr lang="zh-CN" altLang="en-US" sz="1600" b="1" dirty="0">
              <a:solidFill>
                <a:srgbClr val="000099"/>
              </a:solidFill>
              <a:latin typeface="Arial" charset="0"/>
            </a:endParaRPr>
          </a:p>
        </p:txBody>
      </p:sp>
      <p:cxnSp>
        <p:nvCxnSpPr>
          <p:cNvPr id="108" name="直接连接符 107">
            <a:extLst>
              <a:ext uri="{FF2B5EF4-FFF2-40B4-BE49-F238E27FC236}">
                <a16:creationId xmlns:a16="http://schemas.microsoft.com/office/drawing/2014/main" id="{00B85BBC-E1FD-4D5E-A154-3189E99BC988}"/>
              </a:ext>
            </a:extLst>
          </p:cNvPr>
          <p:cNvCxnSpPr>
            <a:stCxn id="131" idx="5"/>
            <a:endCxn id="107" idx="0"/>
          </p:cNvCxnSpPr>
          <p:nvPr/>
        </p:nvCxnSpPr>
        <p:spPr bwMode="auto">
          <a:xfrm>
            <a:off x="7215188" y="5151438"/>
            <a:ext cx="93662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接连接符 108">
            <a:extLst>
              <a:ext uri="{FF2B5EF4-FFF2-40B4-BE49-F238E27FC236}">
                <a16:creationId xmlns:a16="http://schemas.microsoft.com/office/drawing/2014/main" id="{192F5D28-0331-4DDA-BCCF-D35507B71DE2}"/>
              </a:ext>
            </a:extLst>
          </p:cNvPr>
          <p:cNvCxnSpPr>
            <a:stCxn id="131" idx="3"/>
            <a:endCxn id="106" idx="0"/>
          </p:cNvCxnSpPr>
          <p:nvPr/>
        </p:nvCxnSpPr>
        <p:spPr bwMode="auto">
          <a:xfrm flipH="1">
            <a:off x="6897688" y="5151438"/>
            <a:ext cx="114300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连接符 109">
            <a:extLst>
              <a:ext uri="{FF2B5EF4-FFF2-40B4-BE49-F238E27FC236}">
                <a16:creationId xmlns:a16="http://schemas.microsoft.com/office/drawing/2014/main" id="{31B6BB83-D619-423A-90CA-0450111E54D0}"/>
              </a:ext>
            </a:extLst>
          </p:cNvPr>
          <p:cNvCxnSpPr>
            <a:stCxn id="143" idx="3"/>
            <a:endCxn id="131" idx="0"/>
          </p:cNvCxnSpPr>
          <p:nvPr/>
        </p:nvCxnSpPr>
        <p:spPr bwMode="auto">
          <a:xfrm flipH="1">
            <a:off x="7113588" y="4683125"/>
            <a:ext cx="273050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连接符 110">
            <a:extLst>
              <a:ext uri="{FF2B5EF4-FFF2-40B4-BE49-F238E27FC236}">
                <a16:creationId xmlns:a16="http://schemas.microsoft.com/office/drawing/2014/main" id="{F052A80B-0C99-4553-BB73-9858A09354E3}"/>
              </a:ext>
            </a:extLst>
          </p:cNvPr>
          <p:cNvCxnSpPr>
            <a:stCxn id="143" idx="5"/>
            <a:endCxn id="121" idx="0"/>
          </p:cNvCxnSpPr>
          <p:nvPr/>
        </p:nvCxnSpPr>
        <p:spPr bwMode="auto">
          <a:xfrm>
            <a:off x="7589838" y="4683125"/>
            <a:ext cx="258762" cy="222250"/>
          </a:xfrm>
          <a:prstGeom prst="line">
            <a:avLst/>
          </a:prstGeom>
          <a:noFill/>
          <a:ln w="1905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5">
            <a:extLst>
              <a:ext uri="{FF2B5EF4-FFF2-40B4-BE49-F238E27FC236}">
                <a16:creationId xmlns:a16="http://schemas.microsoft.com/office/drawing/2014/main" id="{C549B08E-9AD7-4970-B0B2-FC25EBA21F19}"/>
              </a:ext>
            </a:extLst>
          </p:cNvPr>
          <p:cNvGrpSpPr>
            <a:grpSpLocks/>
          </p:cNvGrpSpPr>
          <p:nvPr/>
        </p:nvGrpSpPr>
        <p:grpSpPr bwMode="auto">
          <a:xfrm>
            <a:off x="6624638" y="5842000"/>
            <a:ext cx="1800225" cy="236538"/>
            <a:chOff x="1579620" y="2925426"/>
            <a:chExt cx="2812360" cy="369332"/>
          </a:xfrm>
        </p:grpSpPr>
        <p:sp>
          <p:nvSpPr>
            <p:cNvPr id="29749" name="TextBox 7">
              <a:extLst>
                <a:ext uri="{FF2B5EF4-FFF2-40B4-BE49-F238E27FC236}">
                  <a16:creationId xmlns:a16="http://schemas.microsoft.com/office/drawing/2014/main" id="{BAF72887-A840-46C6-A334-8DD4BF0FAC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620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9750" name="TextBox 8">
              <a:extLst>
                <a:ext uri="{FF2B5EF4-FFF2-40B4-BE49-F238E27FC236}">
                  <a16:creationId xmlns:a16="http://schemas.microsoft.com/office/drawing/2014/main" id="{E76FCFAE-85C2-4F3D-A6BF-F58AEDF745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7672" y="2925426"/>
              <a:ext cx="468052" cy="369332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sz="1600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9751" name="TextBox 9">
              <a:extLst>
                <a:ext uri="{FF2B5EF4-FFF2-40B4-BE49-F238E27FC236}">
                  <a16:creationId xmlns:a16="http://schemas.microsoft.com/office/drawing/2014/main" id="{3CA57F13-1EAD-4A5A-8407-3C856C308C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724" y="2925426"/>
              <a:ext cx="468052" cy="369332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9752" name="TextBox 10">
              <a:extLst>
                <a:ext uri="{FF2B5EF4-FFF2-40B4-BE49-F238E27FC236}">
                  <a16:creationId xmlns:a16="http://schemas.microsoft.com/office/drawing/2014/main" id="{A5DC77F6-C98A-46B4-811F-56E05DA675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925426"/>
              <a:ext cx="468052" cy="369332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sz="1600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sz="1600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9753" name="TextBox 11">
              <a:extLst>
                <a:ext uri="{FF2B5EF4-FFF2-40B4-BE49-F238E27FC236}">
                  <a16:creationId xmlns:a16="http://schemas.microsoft.com/office/drawing/2014/main" id="{125112EB-E1F9-4313-92C6-4B47560F2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9754" name="TextBox 12">
              <a:extLst>
                <a:ext uri="{FF2B5EF4-FFF2-40B4-BE49-F238E27FC236}">
                  <a16:creationId xmlns:a16="http://schemas.microsoft.com/office/drawing/2014/main" id="{EC2EB7C9-63CC-4E18-BAF3-4E758D0780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29745" name="TextBox 119">
            <a:extLst>
              <a:ext uri="{FF2B5EF4-FFF2-40B4-BE49-F238E27FC236}">
                <a16:creationId xmlns:a16="http://schemas.microsoft.com/office/drawing/2014/main" id="{CC758580-91F2-47D0-9BC2-34ACBBBBF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0350" y="6361113"/>
            <a:ext cx="1800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1400" b="1">
                <a:solidFill>
                  <a:srgbClr val="000099"/>
                </a:solidFill>
                <a:ea typeface="黑体" panose="02010609060101010101" pitchFamily="49" charset="-122"/>
              </a:rPr>
              <a:t>虚线内调整为最大堆</a:t>
            </a:r>
          </a:p>
        </p:txBody>
      </p:sp>
      <p:sp>
        <p:nvSpPr>
          <p:cNvPr id="121" name="Oval 15">
            <a:extLst>
              <a:ext uri="{FF2B5EF4-FFF2-40B4-BE49-F238E27FC236}">
                <a16:creationId xmlns:a16="http://schemas.microsoft.com/office/drawing/2014/main" id="{D33BDFF3-E84D-4F94-817F-17606BF28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4138" y="4905375"/>
            <a:ext cx="288925" cy="287338"/>
          </a:xfrm>
          <a:prstGeom prst="ellipse">
            <a:avLst/>
          </a:prstGeom>
          <a:solidFill>
            <a:srgbClr val="92D050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21</a:t>
            </a:r>
            <a:endParaRPr lang="zh-CN" altLang="en-US" sz="1600" b="1">
              <a:solidFill>
                <a:srgbClr val="000099"/>
              </a:solidFill>
            </a:endParaRPr>
          </a:p>
        </p:txBody>
      </p:sp>
      <p:sp>
        <p:nvSpPr>
          <p:cNvPr id="131" name="Oval 15">
            <a:extLst>
              <a:ext uri="{FF2B5EF4-FFF2-40B4-BE49-F238E27FC236}">
                <a16:creationId xmlns:a16="http://schemas.microsoft.com/office/drawing/2014/main" id="{773EFEB5-8665-4EB7-8189-B70ABFED2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0713" y="4905375"/>
            <a:ext cx="287337" cy="287338"/>
          </a:xfrm>
          <a:prstGeom prst="ellipse">
            <a:avLst/>
          </a:prstGeom>
          <a:solidFill>
            <a:srgbClr val="92D050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16</a:t>
            </a:r>
            <a:endParaRPr lang="zh-CN" altLang="en-US" sz="1600" b="1">
              <a:solidFill>
                <a:srgbClr val="000099"/>
              </a:solidFill>
            </a:endParaRPr>
          </a:p>
        </p:txBody>
      </p:sp>
      <p:sp>
        <p:nvSpPr>
          <p:cNvPr id="143" name="Oval 16">
            <a:extLst>
              <a:ext uri="{FF2B5EF4-FFF2-40B4-BE49-F238E27FC236}">
                <a16:creationId xmlns:a16="http://schemas.microsoft.com/office/drawing/2014/main" id="{DDA190E7-2721-4333-9C0C-DA5AB2953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5363" y="4437063"/>
            <a:ext cx="287337" cy="28733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99"/>
                </a:solidFill>
              </a:rPr>
              <a:t>08</a:t>
            </a:r>
            <a:endParaRPr lang="zh-CN" altLang="en-US" sz="16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6.29193E-7 L 0.04167 0.0684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3424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0.00023 L -0.03455 -0.0677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8" y="-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509 L -0.0434 0.0735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4" y="3424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532 L 0.04253 -0.06269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" y="-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animBg="1"/>
      <p:bldP spid="177" grpId="0" animBg="1"/>
      <p:bldP spid="178" grpId="0" animBg="1"/>
      <p:bldP spid="179" grpId="0" animBg="1"/>
      <p:bldP spid="182" grpId="0" animBg="1"/>
      <p:bldP spid="182" grpId="1" animBg="1"/>
      <p:bldP spid="197" grpId="0" animBg="1"/>
      <p:bldP spid="174" grpId="0" animBg="1"/>
      <p:bldP spid="174" grpId="1" animBg="1"/>
      <p:bldP spid="196" grpId="0" animBg="1"/>
      <p:bldP spid="78" grpId="0" animBg="1"/>
      <p:bldP spid="81" grpId="0" animBg="1"/>
      <p:bldP spid="82" grpId="0" animBg="1"/>
      <p:bldP spid="100" grpId="0" animBg="1"/>
      <p:bldP spid="80" grpId="0" animBg="1"/>
      <p:bldP spid="80" grpId="1" animBg="1"/>
      <p:bldP spid="85" grpId="0" animBg="1"/>
      <p:bldP spid="85" grpId="1" animBg="1"/>
      <p:bldP spid="101" grpId="0" animBg="1"/>
      <p:bldP spid="104" grpId="0" animBg="1"/>
      <p:bldP spid="106" grpId="0" animBg="1"/>
      <p:bldP spid="107" grpId="0" animBg="1"/>
      <p:bldP spid="121" grpId="0" animBg="1"/>
      <p:bldP spid="131" grpId="0" animBg="1"/>
      <p:bldP spid="14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1">
            <a:extLst>
              <a:ext uri="{FF2B5EF4-FFF2-40B4-BE49-F238E27FC236}">
                <a16:creationId xmlns:a16="http://schemas.microsoft.com/office/drawing/2014/main" id="{025896F1-B6DC-4813-9F88-6426B6254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堆排序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CC5748-6535-4B5D-A236-190C4CB80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堆排序算法分析</a:t>
            </a:r>
            <a:endParaRPr lang="en-US" altLang="zh-CN"/>
          </a:p>
          <a:p>
            <a:pPr lvl="1"/>
            <a:r>
              <a:rPr lang="zh-CN" altLang="en-US"/>
              <a:t>建立最大堆</a:t>
            </a:r>
            <a:endParaRPr lang="en-US" altLang="zh-CN"/>
          </a:p>
          <a:p>
            <a:pPr lvl="2"/>
            <a:r>
              <a:rPr lang="zh-CN" altLang="en-US"/>
              <a:t>设堆中有</a:t>
            </a:r>
            <a:r>
              <a:rPr lang="en-US" altLang="zh-CN"/>
              <a:t>n</a:t>
            </a:r>
            <a:r>
              <a:rPr lang="zh-CN" altLang="en-US"/>
              <a:t>个元素</a:t>
            </a:r>
            <a:r>
              <a:rPr lang="en-US" altLang="zh-CN"/>
              <a:t>, </a:t>
            </a:r>
            <a:r>
              <a:rPr lang="zh-CN" altLang="en-US"/>
              <a:t>对应完全二叉树有</a:t>
            </a:r>
            <a:r>
              <a:rPr lang="en-US" altLang="zh-CN"/>
              <a:t>k</a:t>
            </a:r>
            <a:r>
              <a:rPr lang="zh-CN" altLang="en-US"/>
              <a:t>层</a:t>
            </a:r>
            <a:r>
              <a:rPr lang="en-US" altLang="zh-CN"/>
              <a:t>(2</a:t>
            </a:r>
            <a:r>
              <a:rPr lang="en-US" altLang="zh-CN" baseline="30000"/>
              <a:t>k-1</a:t>
            </a:r>
            <a:r>
              <a:rPr lang="en-US" altLang="zh-CN"/>
              <a:t>≤n</a:t>
            </a:r>
            <a:r>
              <a:rPr lang="zh-CN" altLang="en-US"/>
              <a:t>＜</a:t>
            </a:r>
            <a:r>
              <a:rPr lang="en-US" altLang="zh-CN"/>
              <a:t>2</a:t>
            </a:r>
            <a:r>
              <a:rPr lang="en-US" altLang="zh-CN" baseline="30000"/>
              <a:t>k</a:t>
            </a:r>
            <a:r>
              <a:rPr lang="en-US" altLang="zh-CN"/>
              <a:t>)</a:t>
            </a:r>
          </a:p>
          <a:p>
            <a:pPr lvl="2"/>
            <a:r>
              <a:rPr lang="zh-CN" altLang="en-US"/>
              <a:t>第</a:t>
            </a:r>
            <a:r>
              <a:rPr lang="en-US" altLang="zh-CN"/>
              <a:t>i</a:t>
            </a:r>
            <a:r>
              <a:rPr lang="zh-CN" altLang="en-US"/>
              <a:t>层向下调整移动距离最大为</a:t>
            </a:r>
            <a:r>
              <a:rPr lang="en-US" altLang="zh-CN"/>
              <a:t>(k-i), </a:t>
            </a:r>
            <a:r>
              <a:rPr lang="zh-CN" altLang="en-US"/>
              <a:t>第</a:t>
            </a:r>
            <a:r>
              <a:rPr lang="en-US" altLang="zh-CN"/>
              <a:t>i</a:t>
            </a:r>
            <a:r>
              <a:rPr lang="zh-CN" altLang="en-US"/>
              <a:t>层节点数为</a:t>
            </a:r>
            <a:r>
              <a:rPr lang="en-US" altLang="zh-CN"/>
              <a:t>2</a:t>
            </a:r>
            <a:r>
              <a:rPr lang="en-US" altLang="zh-CN" baseline="30000"/>
              <a:t>i-1</a:t>
            </a:r>
            <a:endParaRPr lang="en-US" altLang="zh-CN"/>
          </a:p>
          <a:p>
            <a:pPr lvl="2"/>
            <a:r>
              <a:rPr lang="zh-CN" altLang="en-US"/>
              <a:t>总移动次数</a:t>
            </a:r>
            <a:endParaRPr lang="en-US" altLang="zh-CN"/>
          </a:p>
          <a:p>
            <a:pPr lvl="2"/>
            <a:endParaRPr lang="en-US" altLang="zh-CN"/>
          </a:p>
          <a:p>
            <a:pPr lvl="1"/>
            <a:r>
              <a:rPr lang="zh-CN" altLang="en-US"/>
              <a:t>循环弹出堆顶元素</a:t>
            </a:r>
            <a:endParaRPr lang="en-US" altLang="zh-CN"/>
          </a:p>
          <a:p>
            <a:pPr lvl="2"/>
            <a:r>
              <a:rPr lang="zh-CN" altLang="en-US"/>
              <a:t>执行</a:t>
            </a:r>
            <a:r>
              <a:rPr lang="en-US" altLang="zh-CN"/>
              <a:t>n-1</a:t>
            </a:r>
            <a:r>
              <a:rPr lang="zh-CN" altLang="en-US"/>
              <a:t>次向下调整，每次调整距离</a:t>
            </a:r>
            <a:r>
              <a:rPr lang="zh-CN" altLang="en-US">
                <a:sym typeface="Symbol" panose="05050102010706020507" pitchFamily="18" charset="2"/>
              </a:rPr>
              <a:t></a:t>
            </a:r>
            <a:r>
              <a:rPr lang="en-US" altLang="zh-CN"/>
              <a:t>log</a:t>
            </a:r>
            <a:r>
              <a:rPr lang="en-US" altLang="zh-CN" baseline="-25000"/>
              <a:t>2</a:t>
            </a:r>
            <a:r>
              <a:rPr lang="en-US" altLang="zh-CN"/>
              <a:t>(n+1)</a:t>
            </a:r>
            <a:r>
              <a:rPr lang="en-US" altLang="zh-CN">
                <a:sym typeface="Symbol" panose="05050102010706020507" pitchFamily="18" charset="2"/>
              </a:rPr>
              <a:t> </a:t>
            </a:r>
          </a:p>
          <a:p>
            <a:pPr lvl="2"/>
            <a:r>
              <a:rPr lang="zh-CN" altLang="en-US"/>
              <a:t>总调整时间</a:t>
            </a:r>
            <a:r>
              <a:rPr lang="en-US" altLang="zh-CN"/>
              <a:t>O(nlog</a:t>
            </a:r>
            <a:r>
              <a:rPr lang="en-US" altLang="zh-CN" baseline="-25000"/>
              <a:t>2</a:t>
            </a:r>
            <a:r>
              <a:rPr lang="en-US" altLang="zh-CN"/>
              <a:t>n)</a:t>
            </a:r>
          </a:p>
          <a:p>
            <a:pPr lvl="2"/>
            <a:endParaRPr lang="en-US" altLang="zh-CN" baseline="30000"/>
          </a:p>
        </p:txBody>
      </p:sp>
      <p:graphicFrame>
        <p:nvGraphicFramePr>
          <p:cNvPr id="30724" name="对象 5">
            <a:extLst>
              <a:ext uri="{FF2B5EF4-FFF2-40B4-BE49-F238E27FC236}">
                <a16:creationId xmlns:a16="http://schemas.microsoft.com/office/drawing/2014/main" id="{C2926233-3606-45D1-BD19-384805F077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84550" y="3357563"/>
          <a:ext cx="363855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" imgW="1762057" imgH="409485" progId="Equation.3">
                  <p:embed/>
                </p:oleObj>
              </mc:Choice>
              <mc:Fallback>
                <p:oleObj name="公式" r:id="rId2" imgW="1762057" imgH="409485" progId="Equation.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550" y="3357563"/>
                        <a:ext cx="363855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0C6B221-525D-437C-A908-29F2775263E0}"/>
              </a:ext>
            </a:extLst>
          </p:cNvPr>
          <p:cNvSpPr txBox="1"/>
          <p:nvPr/>
        </p:nvSpPr>
        <p:spPr>
          <a:xfrm>
            <a:off x="863600" y="5810250"/>
            <a:ext cx="5908675" cy="8302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zh-CN" altLang="en-US" sz="2400" b="1" dirty="0">
                <a:solidFill>
                  <a:srgbClr val="000099"/>
                </a:solidFill>
                <a:latin typeface="Arial" charset="0"/>
                <a:ea typeface="黑体" pitchFamily="49" charset="-122"/>
              </a:rPr>
              <a:t>堆排序算法的计算时间复杂度为</a:t>
            </a:r>
            <a:r>
              <a:rPr lang="en-US" altLang="zh-CN" sz="2400" b="1" dirty="0">
                <a:solidFill>
                  <a:srgbClr val="000099"/>
                </a:solidFill>
                <a:latin typeface="Arial" charset="0"/>
                <a:ea typeface="黑体" pitchFamily="49" charset="-122"/>
              </a:rPr>
              <a:t>O(nlog</a:t>
            </a:r>
            <a:r>
              <a:rPr lang="en-US" altLang="zh-CN" sz="2400" b="1" baseline="-25000" dirty="0">
                <a:solidFill>
                  <a:srgbClr val="000099"/>
                </a:solidFill>
                <a:latin typeface="Arial" charset="0"/>
                <a:ea typeface="黑体" pitchFamily="49" charset="-122"/>
              </a:rPr>
              <a:t>2</a:t>
            </a:r>
            <a:r>
              <a:rPr lang="en-US" altLang="zh-CN" sz="2400" b="1" dirty="0">
                <a:solidFill>
                  <a:srgbClr val="000099"/>
                </a:solidFill>
                <a:latin typeface="Arial" charset="0"/>
                <a:ea typeface="黑体" pitchFamily="49" charset="-122"/>
              </a:rPr>
              <a:t>n)</a:t>
            </a:r>
          </a:p>
          <a:p>
            <a:pPr>
              <a:buFont typeface="Wingdings" pitchFamily="2" charset="2"/>
              <a:buNone/>
              <a:defRPr/>
            </a:pPr>
            <a:r>
              <a:rPr lang="zh-CN" altLang="en-US" sz="2400" b="1" dirty="0">
                <a:solidFill>
                  <a:srgbClr val="000099"/>
                </a:solidFill>
                <a:latin typeface="Arial" charset="0"/>
                <a:ea typeface="黑体" pitchFamily="49" charset="-122"/>
              </a:rPr>
              <a:t>是不稳定排序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1">
            <a:extLst>
              <a:ext uri="{FF2B5EF4-FFF2-40B4-BE49-F238E27FC236}">
                <a16:creationId xmlns:a16="http://schemas.microsoft.com/office/drawing/2014/main" id="{E48D482D-AC55-481E-A324-643DEBDC5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归并排序</a:t>
            </a:r>
          </a:p>
        </p:txBody>
      </p:sp>
      <p:sp>
        <p:nvSpPr>
          <p:cNvPr id="31747" name="内容占位符 2">
            <a:extLst>
              <a:ext uri="{FF2B5EF4-FFF2-40B4-BE49-F238E27FC236}">
                <a16:creationId xmlns:a16="http://schemas.microsoft.com/office/drawing/2014/main" id="{828DD954-DE90-4FFC-BE15-72AC2DDB0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算法思想</a:t>
            </a:r>
            <a:endParaRPr lang="en-US" altLang="zh-CN"/>
          </a:p>
          <a:p>
            <a:pPr lvl="1"/>
            <a:r>
              <a:rPr lang="zh-CN" altLang="en-US"/>
              <a:t>将序列分成两个长度相等的子序列</a:t>
            </a:r>
            <a:endParaRPr lang="en-US" altLang="zh-CN"/>
          </a:p>
          <a:p>
            <a:pPr lvl="1"/>
            <a:r>
              <a:rPr lang="zh-CN" altLang="en-US"/>
              <a:t>分别对两个子序列排序</a:t>
            </a:r>
            <a:endParaRPr lang="en-US" altLang="zh-CN"/>
          </a:p>
          <a:p>
            <a:pPr lvl="1"/>
            <a:r>
              <a:rPr lang="zh-CN" altLang="en-US"/>
              <a:t>将排好序的两个子序列合并</a:t>
            </a:r>
          </a:p>
        </p:txBody>
      </p:sp>
      <p:sp>
        <p:nvSpPr>
          <p:cNvPr id="31748" name="灯片编号占位符 3">
            <a:extLst>
              <a:ext uri="{FF2B5EF4-FFF2-40B4-BE49-F238E27FC236}">
                <a16:creationId xmlns:a16="http://schemas.microsoft.com/office/drawing/2014/main" id="{E29CC6D4-9E23-43DB-B3D5-656CE58B66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A6D687B-FA19-4610-9653-A7095141377F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37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sp>
        <p:nvSpPr>
          <p:cNvPr id="36" name="TextBox 7">
            <a:extLst>
              <a:ext uri="{FF2B5EF4-FFF2-40B4-BE49-F238E27FC236}">
                <a16:creationId xmlns:a16="http://schemas.microsoft.com/office/drawing/2014/main" id="{759E097A-1F3A-4D1A-A7E2-EC343B1C8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" y="5575300"/>
            <a:ext cx="338138" cy="2667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21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37" name="TextBox 8">
            <a:extLst>
              <a:ext uri="{FF2B5EF4-FFF2-40B4-BE49-F238E27FC236}">
                <a16:creationId xmlns:a16="http://schemas.microsoft.com/office/drawing/2014/main" id="{8B7F30EC-DA3C-41BF-B17D-A13D1F344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3" y="5575300"/>
            <a:ext cx="336550" cy="2667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25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38" name="TextBox 9">
            <a:extLst>
              <a:ext uri="{FF2B5EF4-FFF2-40B4-BE49-F238E27FC236}">
                <a16:creationId xmlns:a16="http://schemas.microsoft.com/office/drawing/2014/main" id="{FE4A7EB3-69AE-40D5-B560-D324A596C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575300"/>
            <a:ext cx="338137" cy="2667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49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39" name="TextBox 10">
            <a:extLst>
              <a:ext uri="{FF2B5EF4-FFF2-40B4-BE49-F238E27FC236}">
                <a16:creationId xmlns:a16="http://schemas.microsoft.com/office/drawing/2014/main" id="{490500BE-C08B-49D8-A84D-39794657E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300" y="5575300"/>
            <a:ext cx="336550" cy="2667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25</a:t>
            </a:r>
            <a:r>
              <a:rPr lang="en-US" altLang="zh-CN" b="1">
                <a:solidFill>
                  <a:srgbClr val="C00000"/>
                </a:solidFill>
                <a:ea typeface="黑体" panose="02010609060101010101" pitchFamily="49" charset="-122"/>
              </a:rPr>
              <a:t>*</a:t>
            </a:r>
            <a:endParaRPr lang="zh-CN" altLang="en-US" b="1">
              <a:solidFill>
                <a:srgbClr val="C00000"/>
              </a:solidFill>
              <a:ea typeface="黑体" panose="02010609060101010101" pitchFamily="49" charset="-122"/>
            </a:endParaRPr>
          </a:p>
        </p:txBody>
      </p:sp>
      <p:sp>
        <p:nvSpPr>
          <p:cNvPr id="40" name="TextBox 11">
            <a:extLst>
              <a:ext uri="{FF2B5EF4-FFF2-40B4-BE49-F238E27FC236}">
                <a16:creationId xmlns:a16="http://schemas.microsoft.com/office/drawing/2014/main" id="{E3DCE9CA-0072-47F7-AC87-2E73022F3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5575300"/>
            <a:ext cx="338138" cy="2667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16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41" name="TextBox 12">
            <a:extLst>
              <a:ext uri="{FF2B5EF4-FFF2-40B4-BE49-F238E27FC236}">
                <a16:creationId xmlns:a16="http://schemas.microsoft.com/office/drawing/2014/main" id="{0F4C4906-C1B2-4F8B-93D5-06425AEEB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7138" y="5575300"/>
            <a:ext cx="336550" cy="2667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08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9CAB78E-C6A1-4BEF-9BF1-05E15F62A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5575300"/>
            <a:ext cx="336550" cy="2667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31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521D7D4-AA6E-4CF6-85B1-7BB5D6F7C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5" y="5575300"/>
            <a:ext cx="338138" cy="2667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41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grpSp>
        <p:nvGrpSpPr>
          <p:cNvPr id="31757" name="组合 58">
            <a:extLst>
              <a:ext uri="{FF2B5EF4-FFF2-40B4-BE49-F238E27FC236}">
                <a16:creationId xmlns:a16="http://schemas.microsoft.com/office/drawing/2014/main" id="{A8CD2F9D-8DEA-4559-A5B0-20BCE79A7209}"/>
              </a:ext>
            </a:extLst>
          </p:cNvPr>
          <p:cNvGrpSpPr>
            <a:grpSpLocks/>
          </p:cNvGrpSpPr>
          <p:nvPr/>
        </p:nvGrpSpPr>
        <p:grpSpPr bwMode="auto">
          <a:xfrm>
            <a:off x="614363" y="3681413"/>
            <a:ext cx="2697162" cy="266700"/>
            <a:chOff x="686420" y="3681028"/>
            <a:chExt cx="3747267" cy="369888"/>
          </a:xfrm>
        </p:grpSpPr>
        <p:sp>
          <p:nvSpPr>
            <p:cNvPr id="31873" name="TextBox 10">
              <a:extLst>
                <a:ext uri="{FF2B5EF4-FFF2-40B4-BE49-F238E27FC236}">
                  <a16:creationId xmlns:a16="http://schemas.microsoft.com/office/drawing/2014/main" id="{5174A86A-B07B-4831-B9F8-0D1BA12BB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6420" y="3681028"/>
              <a:ext cx="3747267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grpSp>
          <p:nvGrpSpPr>
            <p:cNvPr id="31874" name="组合 13">
              <a:extLst>
                <a:ext uri="{FF2B5EF4-FFF2-40B4-BE49-F238E27FC236}">
                  <a16:creationId xmlns:a16="http://schemas.microsoft.com/office/drawing/2014/main" id="{350029F3-4B56-4274-B527-D186000742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6420" y="3681028"/>
              <a:ext cx="3747267" cy="369888"/>
              <a:chOff x="719572" y="4145849"/>
              <a:chExt cx="3747267" cy="369888"/>
            </a:xfrm>
          </p:grpSpPr>
          <p:sp>
            <p:nvSpPr>
              <p:cNvPr id="31875" name="TextBox 7">
                <a:extLst>
                  <a:ext uri="{FF2B5EF4-FFF2-40B4-BE49-F238E27FC236}">
                    <a16:creationId xmlns:a16="http://schemas.microsoft.com/office/drawing/2014/main" id="{FF226671-7C61-456F-8822-F159F24195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9572" y="4145849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21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76" name="TextBox 8">
                <a:extLst>
                  <a:ext uri="{FF2B5EF4-FFF2-40B4-BE49-F238E27FC236}">
                    <a16:creationId xmlns:a16="http://schemas.microsoft.com/office/drawing/2014/main" id="{08E86837-7320-4652-B278-553B9BEB00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7475" y="4145849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25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77" name="TextBox 9">
                <a:extLst>
                  <a:ext uri="{FF2B5EF4-FFF2-40B4-BE49-F238E27FC236}">
                    <a16:creationId xmlns:a16="http://schemas.microsoft.com/office/drawing/2014/main" id="{C323A5BE-AC74-4C63-9EAC-0DE88E3FCA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55377" y="4145849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49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78" name="TextBox 10">
                <a:extLst>
                  <a:ext uri="{FF2B5EF4-FFF2-40B4-BE49-F238E27FC236}">
                    <a16:creationId xmlns:a16="http://schemas.microsoft.com/office/drawing/2014/main" id="{85E1E27E-C58C-4639-A8DB-50C47D0C5A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27327" y="4145849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25</a:t>
                </a:r>
                <a:r>
                  <a:rPr lang="en-US" altLang="zh-CN" b="1">
                    <a:solidFill>
                      <a:srgbClr val="C00000"/>
                    </a:solidFill>
                    <a:ea typeface="黑体" panose="02010609060101010101" pitchFamily="49" charset="-122"/>
                  </a:rPr>
                  <a:t>*</a:t>
                </a:r>
                <a:endParaRPr lang="zh-CN" altLang="en-US" b="1">
                  <a:solidFill>
                    <a:srgbClr val="C00000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79" name="TextBox 11">
                <a:extLst>
                  <a:ext uri="{FF2B5EF4-FFF2-40B4-BE49-F238E27FC236}">
                    <a16:creationId xmlns:a16="http://schemas.microsoft.com/office/drawing/2014/main" id="{DE69337D-AA2D-4539-8676-9F643011E7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5230" y="4145849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16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80" name="TextBox 12">
                <a:extLst>
                  <a:ext uri="{FF2B5EF4-FFF2-40B4-BE49-F238E27FC236}">
                    <a16:creationId xmlns:a16="http://schemas.microsoft.com/office/drawing/2014/main" id="{D045DD82-14FC-418E-9D67-EEBFF05FA4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3132" y="4145849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08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81" name="TextBox 11">
                <a:extLst>
                  <a:ext uri="{FF2B5EF4-FFF2-40B4-BE49-F238E27FC236}">
                    <a16:creationId xmlns:a16="http://schemas.microsoft.com/office/drawing/2014/main" id="{9E651264-9A1D-444C-B010-2457A651AD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31034" y="4145849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31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82" name="TextBox 12">
                <a:extLst>
                  <a:ext uri="{FF2B5EF4-FFF2-40B4-BE49-F238E27FC236}">
                    <a16:creationId xmlns:a16="http://schemas.microsoft.com/office/drawing/2014/main" id="{9C17D4C3-A0D3-4B19-A279-F1DA89B6D7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98936" y="4145849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41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4" name="组合 60">
            <a:extLst>
              <a:ext uri="{FF2B5EF4-FFF2-40B4-BE49-F238E27FC236}">
                <a16:creationId xmlns:a16="http://schemas.microsoft.com/office/drawing/2014/main" id="{BF99653A-C768-4329-981F-AF4398B4E0CA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313238"/>
            <a:ext cx="1350963" cy="268287"/>
            <a:chOff x="503548" y="4149080"/>
            <a:chExt cx="1875658" cy="371735"/>
          </a:xfrm>
        </p:grpSpPr>
        <p:sp>
          <p:nvSpPr>
            <p:cNvPr id="31867" name="TextBox 10">
              <a:extLst>
                <a:ext uri="{FF2B5EF4-FFF2-40B4-BE49-F238E27FC236}">
                  <a16:creationId xmlns:a16="http://schemas.microsoft.com/office/drawing/2014/main" id="{9F76B2C1-2880-4AF1-9982-0197FD70EB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548" y="4150927"/>
              <a:ext cx="1875658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grpSp>
          <p:nvGrpSpPr>
            <p:cNvPr id="31868" name="组合 23">
              <a:extLst>
                <a:ext uri="{FF2B5EF4-FFF2-40B4-BE49-F238E27FC236}">
                  <a16:creationId xmlns:a16="http://schemas.microsoft.com/office/drawing/2014/main" id="{B753D368-D101-4B31-811A-C272B62D4A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548" y="4149080"/>
              <a:ext cx="1875658" cy="369888"/>
              <a:chOff x="467544" y="4437112"/>
              <a:chExt cx="1875658" cy="369888"/>
            </a:xfrm>
          </p:grpSpPr>
          <p:sp>
            <p:nvSpPr>
              <p:cNvPr id="31869" name="TextBox 7">
                <a:extLst>
                  <a:ext uri="{FF2B5EF4-FFF2-40B4-BE49-F238E27FC236}">
                    <a16:creationId xmlns:a16="http://schemas.microsoft.com/office/drawing/2014/main" id="{58CCF850-0544-448E-9CDB-22138D27F3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7544" y="4437112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21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70" name="TextBox 8">
                <a:extLst>
                  <a:ext uri="{FF2B5EF4-FFF2-40B4-BE49-F238E27FC236}">
                    <a16:creationId xmlns:a16="http://schemas.microsoft.com/office/drawing/2014/main" id="{2B5CEED3-397E-4599-A020-A9258B9A39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5447" y="4437112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25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71" name="TextBox 9">
                <a:extLst>
                  <a:ext uri="{FF2B5EF4-FFF2-40B4-BE49-F238E27FC236}">
                    <a16:creationId xmlns:a16="http://schemas.microsoft.com/office/drawing/2014/main" id="{FDF8F964-B4C5-4DF3-B6B6-CF6364D7E2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03349" y="4437112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49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72" name="TextBox 10">
                <a:extLst>
                  <a:ext uri="{FF2B5EF4-FFF2-40B4-BE49-F238E27FC236}">
                    <a16:creationId xmlns:a16="http://schemas.microsoft.com/office/drawing/2014/main" id="{D614801D-3404-46F6-A656-90D30DDD5E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5299" y="4437112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25</a:t>
                </a:r>
                <a:r>
                  <a:rPr lang="en-US" altLang="zh-CN" b="1">
                    <a:solidFill>
                      <a:srgbClr val="C00000"/>
                    </a:solidFill>
                    <a:ea typeface="黑体" panose="02010609060101010101" pitchFamily="49" charset="-122"/>
                  </a:rPr>
                  <a:t>*</a:t>
                </a:r>
                <a:endParaRPr lang="zh-CN" altLang="en-US" b="1">
                  <a:solidFill>
                    <a:srgbClr val="C00000"/>
                  </a:solidFill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6" name="组合 61">
            <a:extLst>
              <a:ext uri="{FF2B5EF4-FFF2-40B4-BE49-F238E27FC236}">
                <a16:creationId xmlns:a16="http://schemas.microsoft.com/office/drawing/2014/main" id="{23BDD230-5514-4E74-A3B1-AF314E62120B}"/>
              </a:ext>
            </a:extLst>
          </p:cNvPr>
          <p:cNvGrpSpPr>
            <a:grpSpLocks/>
          </p:cNvGrpSpPr>
          <p:nvPr/>
        </p:nvGrpSpPr>
        <p:grpSpPr bwMode="auto">
          <a:xfrm>
            <a:off x="2225675" y="4313238"/>
            <a:ext cx="1350963" cy="266700"/>
            <a:chOff x="2732346" y="4148974"/>
            <a:chExt cx="1875658" cy="369994"/>
          </a:xfrm>
        </p:grpSpPr>
        <p:sp>
          <p:nvSpPr>
            <p:cNvPr id="31861" name="TextBox 10">
              <a:extLst>
                <a:ext uri="{FF2B5EF4-FFF2-40B4-BE49-F238E27FC236}">
                  <a16:creationId xmlns:a16="http://schemas.microsoft.com/office/drawing/2014/main" id="{87C11168-389C-468A-A32D-B7E4B783D9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2346" y="4148974"/>
              <a:ext cx="1875658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grpSp>
          <p:nvGrpSpPr>
            <p:cNvPr id="31862" name="组合 24">
              <a:extLst>
                <a:ext uri="{FF2B5EF4-FFF2-40B4-BE49-F238E27FC236}">
                  <a16:creationId xmlns:a16="http://schemas.microsoft.com/office/drawing/2014/main" id="{27643D74-719C-4F6C-AC3C-C0126BBF79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395" y="4149080"/>
              <a:ext cx="1871609" cy="369888"/>
              <a:chOff x="2564102" y="4437112"/>
              <a:chExt cx="1871609" cy="369888"/>
            </a:xfrm>
          </p:grpSpPr>
          <p:sp>
            <p:nvSpPr>
              <p:cNvPr id="31863" name="TextBox 11">
                <a:extLst>
                  <a:ext uri="{FF2B5EF4-FFF2-40B4-BE49-F238E27FC236}">
                    <a16:creationId xmlns:a16="http://schemas.microsoft.com/office/drawing/2014/main" id="{6EE02A6D-DD2F-4C04-8214-FFF0B5AC36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64102" y="4437112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16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64" name="TextBox 12">
                <a:extLst>
                  <a:ext uri="{FF2B5EF4-FFF2-40B4-BE49-F238E27FC236}">
                    <a16:creationId xmlns:a16="http://schemas.microsoft.com/office/drawing/2014/main" id="{632CDCEA-D186-42A9-A1F6-78ACA30625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32004" y="4437112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08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65" name="TextBox 21">
                <a:extLst>
                  <a:ext uri="{FF2B5EF4-FFF2-40B4-BE49-F238E27FC236}">
                    <a16:creationId xmlns:a16="http://schemas.microsoft.com/office/drawing/2014/main" id="{0346A4F9-E8C6-4097-8179-F6EAEA1EFC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99906" y="4437112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31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66" name="TextBox 22">
                <a:extLst>
                  <a:ext uri="{FF2B5EF4-FFF2-40B4-BE49-F238E27FC236}">
                    <a16:creationId xmlns:a16="http://schemas.microsoft.com/office/drawing/2014/main" id="{752266EF-7E7B-4971-A67B-FBB2A1E83E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7808" y="4437112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41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8" name="组合 65">
            <a:extLst>
              <a:ext uri="{FF2B5EF4-FFF2-40B4-BE49-F238E27FC236}">
                <a16:creationId xmlns:a16="http://schemas.microsoft.com/office/drawing/2014/main" id="{60B5D05C-E312-43CD-A8AD-C3589D397C1A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4953000"/>
            <a:ext cx="676275" cy="266700"/>
            <a:chOff x="391488" y="4607284"/>
            <a:chExt cx="939854" cy="369888"/>
          </a:xfrm>
        </p:grpSpPr>
        <p:sp>
          <p:nvSpPr>
            <p:cNvPr id="31857" name="TextBox 10">
              <a:extLst>
                <a:ext uri="{FF2B5EF4-FFF2-40B4-BE49-F238E27FC236}">
                  <a16:creationId xmlns:a16="http://schemas.microsoft.com/office/drawing/2014/main" id="{A81AEC30-6FB2-4921-B91F-DFD761A474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488" y="4607284"/>
              <a:ext cx="939854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grpSp>
          <p:nvGrpSpPr>
            <p:cNvPr id="31858" name="组合 51">
              <a:extLst>
                <a:ext uri="{FF2B5EF4-FFF2-40B4-BE49-F238E27FC236}">
                  <a16:creationId xmlns:a16="http://schemas.microsoft.com/office/drawing/2014/main" id="{6AD1AB07-3DDA-4109-A5A9-A8A805E6BE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5536" y="4607284"/>
              <a:ext cx="935806" cy="369888"/>
              <a:chOff x="503548" y="4751300"/>
              <a:chExt cx="935806" cy="369888"/>
            </a:xfrm>
          </p:grpSpPr>
          <p:sp>
            <p:nvSpPr>
              <p:cNvPr id="31859" name="TextBox 7">
                <a:extLst>
                  <a:ext uri="{FF2B5EF4-FFF2-40B4-BE49-F238E27FC236}">
                    <a16:creationId xmlns:a16="http://schemas.microsoft.com/office/drawing/2014/main" id="{4462A909-6F68-4324-8FA5-93420B357B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3548" y="4751300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21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60" name="TextBox 8">
                <a:extLst>
                  <a:ext uri="{FF2B5EF4-FFF2-40B4-BE49-F238E27FC236}">
                    <a16:creationId xmlns:a16="http://schemas.microsoft.com/office/drawing/2014/main" id="{A4DF7B5C-E616-4F9A-A873-E613C96923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71451" y="4751300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25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10" name="组合 66">
            <a:extLst>
              <a:ext uri="{FF2B5EF4-FFF2-40B4-BE49-F238E27FC236}">
                <a16:creationId xmlns:a16="http://schemas.microsoft.com/office/drawing/2014/main" id="{611E193F-34E3-45C3-8BB4-FF39EFB52B47}"/>
              </a:ext>
            </a:extLst>
          </p:cNvPr>
          <p:cNvGrpSpPr>
            <a:grpSpLocks/>
          </p:cNvGrpSpPr>
          <p:nvPr/>
        </p:nvGrpSpPr>
        <p:grpSpPr bwMode="auto">
          <a:xfrm>
            <a:off x="1120775" y="4962525"/>
            <a:ext cx="679450" cy="266700"/>
            <a:chOff x="1511660" y="4617132"/>
            <a:chExt cx="941877" cy="369888"/>
          </a:xfrm>
        </p:grpSpPr>
        <p:sp>
          <p:nvSpPr>
            <p:cNvPr id="31853" name="TextBox 10">
              <a:extLst>
                <a:ext uri="{FF2B5EF4-FFF2-40B4-BE49-F238E27FC236}">
                  <a16:creationId xmlns:a16="http://schemas.microsoft.com/office/drawing/2014/main" id="{66038CAA-698D-4FC5-9FE5-0B6895ECF8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3683" y="4617132"/>
              <a:ext cx="939854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grpSp>
          <p:nvGrpSpPr>
            <p:cNvPr id="31854" name="组合 52">
              <a:extLst>
                <a:ext uri="{FF2B5EF4-FFF2-40B4-BE49-F238E27FC236}">
                  <a16:creationId xmlns:a16="http://schemas.microsoft.com/office/drawing/2014/main" id="{63CD8274-F9D2-46E6-9558-15D575CC07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11660" y="4617132"/>
              <a:ext cx="939853" cy="369888"/>
              <a:chOff x="1439353" y="4751300"/>
              <a:chExt cx="939853" cy="369888"/>
            </a:xfrm>
          </p:grpSpPr>
          <p:sp>
            <p:nvSpPr>
              <p:cNvPr id="31855" name="TextBox 9">
                <a:extLst>
                  <a:ext uri="{FF2B5EF4-FFF2-40B4-BE49-F238E27FC236}">
                    <a16:creationId xmlns:a16="http://schemas.microsoft.com/office/drawing/2014/main" id="{94216C8B-7E22-4DC2-AE18-05699F259C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39353" y="4751300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49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56" name="TextBox 10">
                <a:extLst>
                  <a:ext uri="{FF2B5EF4-FFF2-40B4-BE49-F238E27FC236}">
                    <a16:creationId xmlns:a16="http://schemas.microsoft.com/office/drawing/2014/main" id="{E0997E34-3144-47D5-95E8-62E90A10B6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11303" y="4751300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25</a:t>
                </a:r>
                <a:r>
                  <a:rPr lang="en-US" altLang="zh-CN" b="1">
                    <a:solidFill>
                      <a:srgbClr val="C00000"/>
                    </a:solidFill>
                    <a:ea typeface="黑体" panose="02010609060101010101" pitchFamily="49" charset="-122"/>
                  </a:rPr>
                  <a:t>*</a:t>
                </a:r>
                <a:endParaRPr lang="zh-CN" altLang="en-US" b="1">
                  <a:solidFill>
                    <a:srgbClr val="C00000"/>
                  </a:solidFill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12" name="组合 67">
            <a:extLst>
              <a:ext uri="{FF2B5EF4-FFF2-40B4-BE49-F238E27FC236}">
                <a16:creationId xmlns:a16="http://schemas.microsoft.com/office/drawing/2014/main" id="{76A923DE-BBAB-4246-88E8-E92F23BF0DF8}"/>
              </a:ext>
            </a:extLst>
          </p:cNvPr>
          <p:cNvGrpSpPr>
            <a:grpSpLocks/>
          </p:cNvGrpSpPr>
          <p:nvPr/>
        </p:nvGrpSpPr>
        <p:grpSpPr bwMode="auto">
          <a:xfrm>
            <a:off x="2100263" y="4953000"/>
            <a:ext cx="676275" cy="266700"/>
            <a:chOff x="2660038" y="4607284"/>
            <a:chExt cx="939854" cy="369888"/>
          </a:xfrm>
        </p:grpSpPr>
        <p:sp>
          <p:nvSpPr>
            <p:cNvPr id="31849" name="TextBox 10">
              <a:extLst>
                <a:ext uri="{FF2B5EF4-FFF2-40B4-BE49-F238E27FC236}">
                  <a16:creationId xmlns:a16="http://schemas.microsoft.com/office/drawing/2014/main" id="{822C83AD-6C0E-4354-B22E-CB2F91C626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0038" y="4607284"/>
              <a:ext cx="939854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grpSp>
          <p:nvGrpSpPr>
            <p:cNvPr id="31850" name="组合 53">
              <a:extLst>
                <a:ext uri="{FF2B5EF4-FFF2-40B4-BE49-F238E27FC236}">
                  <a16:creationId xmlns:a16="http://schemas.microsoft.com/office/drawing/2014/main" id="{B37F45BF-6EA4-4B21-B67A-9353F0E9D2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64087" y="4607284"/>
              <a:ext cx="935805" cy="369888"/>
              <a:chOff x="2736395" y="4751300"/>
              <a:chExt cx="935805" cy="369888"/>
            </a:xfrm>
          </p:grpSpPr>
          <p:sp>
            <p:nvSpPr>
              <p:cNvPr id="31851" name="TextBox 11">
                <a:extLst>
                  <a:ext uri="{FF2B5EF4-FFF2-40B4-BE49-F238E27FC236}">
                    <a16:creationId xmlns:a16="http://schemas.microsoft.com/office/drawing/2014/main" id="{EDBED2B5-A61C-4C6C-9C99-1916182217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6395" y="4751300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16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52" name="TextBox 12">
                <a:extLst>
                  <a:ext uri="{FF2B5EF4-FFF2-40B4-BE49-F238E27FC236}">
                    <a16:creationId xmlns:a16="http://schemas.microsoft.com/office/drawing/2014/main" id="{430A60E9-895D-40F3-A4C1-7A0E0852CA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4297" y="4751300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08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14" name="组合 68">
            <a:extLst>
              <a:ext uri="{FF2B5EF4-FFF2-40B4-BE49-F238E27FC236}">
                <a16:creationId xmlns:a16="http://schemas.microsoft.com/office/drawing/2014/main" id="{3BF44A18-986F-41E1-8C27-24ED85606A14}"/>
              </a:ext>
            </a:extLst>
          </p:cNvPr>
          <p:cNvGrpSpPr>
            <a:grpSpLocks/>
          </p:cNvGrpSpPr>
          <p:nvPr/>
        </p:nvGrpSpPr>
        <p:grpSpPr bwMode="auto">
          <a:xfrm>
            <a:off x="3036888" y="4953000"/>
            <a:ext cx="676275" cy="266700"/>
            <a:chOff x="3780211" y="4607284"/>
            <a:chExt cx="939854" cy="371126"/>
          </a:xfrm>
        </p:grpSpPr>
        <p:sp>
          <p:nvSpPr>
            <p:cNvPr id="31845" name="TextBox 10">
              <a:extLst>
                <a:ext uri="{FF2B5EF4-FFF2-40B4-BE49-F238E27FC236}">
                  <a16:creationId xmlns:a16="http://schemas.microsoft.com/office/drawing/2014/main" id="{51C63E1B-A76D-47BA-81AD-CE41AC170A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0211" y="4608522"/>
              <a:ext cx="939854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grpSp>
          <p:nvGrpSpPr>
            <p:cNvPr id="31846" name="组合 54">
              <a:extLst>
                <a:ext uri="{FF2B5EF4-FFF2-40B4-BE49-F238E27FC236}">
                  <a16:creationId xmlns:a16="http://schemas.microsoft.com/office/drawing/2014/main" id="{07238BF7-2F1D-41F1-94FE-259D8CE47E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80211" y="4607284"/>
              <a:ext cx="935805" cy="369888"/>
              <a:chOff x="3672199" y="4751300"/>
              <a:chExt cx="935805" cy="369888"/>
            </a:xfrm>
          </p:grpSpPr>
          <p:sp>
            <p:nvSpPr>
              <p:cNvPr id="31847" name="TextBox 33">
                <a:extLst>
                  <a:ext uri="{FF2B5EF4-FFF2-40B4-BE49-F238E27FC236}">
                    <a16:creationId xmlns:a16="http://schemas.microsoft.com/office/drawing/2014/main" id="{97CAE0BD-F8CF-41A7-BC47-EE0333935E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72199" y="4751300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31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48" name="TextBox 34">
                <a:extLst>
                  <a:ext uri="{FF2B5EF4-FFF2-40B4-BE49-F238E27FC236}">
                    <a16:creationId xmlns:a16="http://schemas.microsoft.com/office/drawing/2014/main" id="{AE1EB17D-57FF-4D3A-837F-A6015A1014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40101" y="4751300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41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</p:grpSp>
      <p:sp>
        <p:nvSpPr>
          <p:cNvPr id="198" name="Line 57">
            <a:extLst>
              <a:ext uri="{FF2B5EF4-FFF2-40B4-BE49-F238E27FC236}">
                <a16:creationId xmlns:a16="http://schemas.microsoft.com/office/drawing/2014/main" id="{E8D0BD21-270B-4F85-B66D-687F9651AF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5675" y="3948113"/>
            <a:ext cx="306388" cy="36671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9" name="Line 57">
            <a:extLst>
              <a:ext uri="{FF2B5EF4-FFF2-40B4-BE49-F238E27FC236}">
                <a16:creationId xmlns:a16="http://schemas.microsoft.com/office/drawing/2014/main" id="{6AEFB428-CB50-4867-861A-3FA4BD3F88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2550" y="3952875"/>
            <a:ext cx="325438" cy="366713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0" name="Line 57">
            <a:extLst>
              <a:ext uri="{FF2B5EF4-FFF2-40B4-BE49-F238E27FC236}">
                <a16:creationId xmlns:a16="http://schemas.microsoft.com/office/drawing/2014/main" id="{3D26AAA4-3444-4700-BC16-00DCB8AE6A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2275" y="4576763"/>
            <a:ext cx="306388" cy="36671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1" name="Line 57">
            <a:extLst>
              <a:ext uri="{FF2B5EF4-FFF2-40B4-BE49-F238E27FC236}">
                <a16:creationId xmlns:a16="http://schemas.microsoft.com/office/drawing/2014/main" id="{69B2F69F-4318-4CC8-8265-75925B72DA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579938"/>
            <a:ext cx="325438" cy="36671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2" name="Line 57">
            <a:extLst>
              <a:ext uri="{FF2B5EF4-FFF2-40B4-BE49-F238E27FC236}">
                <a16:creationId xmlns:a16="http://schemas.microsoft.com/office/drawing/2014/main" id="{8E1CEDCF-82ED-48F4-AC46-0A0E4305BF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79650" y="4576763"/>
            <a:ext cx="306388" cy="36671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3" name="Line 57">
            <a:extLst>
              <a:ext uri="{FF2B5EF4-FFF2-40B4-BE49-F238E27FC236}">
                <a16:creationId xmlns:a16="http://schemas.microsoft.com/office/drawing/2014/main" id="{7330CEBC-3316-4EEE-BE4D-F90E1B1B6B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1663" y="4592638"/>
            <a:ext cx="325437" cy="36671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" name="Line 57">
            <a:extLst>
              <a:ext uri="{FF2B5EF4-FFF2-40B4-BE49-F238E27FC236}">
                <a16:creationId xmlns:a16="http://schemas.microsoft.com/office/drawing/2014/main" id="{85B03613-4361-4B26-B6EC-D9E950DD6B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2888" y="5229225"/>
            <a:ext cx="152400" cy="34607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" name="Line 57">
            <a:extLst>
              <a:ext uri="{FF2B5EF4-FFF2-40B4-BE49-F238E27FC236}">
                <a16:creationId xmlns:a16="http://schemas.microsoft.com/office/drawing/2014/main" id="{53D22C78-6DAF-417B-BCBA-7271702D07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88" y="5229225"/>
            <a:ext cx="203200" cy="35877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6" name="Line 57">
            <a:extLst>
              <a:ext uri="{FF2B5EF4-FFF2-40B4-BE49-F238E27FC236}">
                <a16:creationId xmlns:a16="http://schemas.microsoft.com/office/drawing/2014/main" id="{32CF06F9-F025-4EA7-A4C0-073586240D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84275" y="5233988"/>
            <a:ext cx="153988" cy="34607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7" name="Line 57">
            <a:extLst>
              <a:ext uri="{FF2B5EF4-FFF2-40B4-BE49-F238E27FC236}">
                <a16:creationId xmlns:a16="http://schemas.microsoft.com/office/drawing/2014/main" id="{4CF76309-0572-450F-A110-CF27554A70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4163" y="5233988"/>
            <a:ext cx="203200" cy="35877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8" name="Line 57">
            <a:extLst>
              <a:ext uri="{FF2B5EF4-FFF2-40B4-BE49-F238E27FC236}">
                <a16:creationId xmlns:a16="http://schemas.microsoft.com/office/drawing/2014/main" id="{D6C3D030-280D-4B9D-AB93-0926FEB2BD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52650" y="5235575"/>
            <a:ext cx="152400" cy="34607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9" name="Line 57">
            <a:extLst>
              <a:ext uri="{FF2B5EF4-FFF2-40B4-BE49-F238E27FC236}">
                <a16:creationId xmlns:a16="http://schemas.microsoft.com/office/drawing/2014/main" id="{D5094F58-748D-4F57-8A10-E4DB0416A6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0950" y="5235575"/>
            <a:ext cx="203200" cy="35877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0" name="Line 57">
            <a:extLst>
              <a:ext uri="{FF2B5EF4-FFF2-40B4-BE49-F238E27FC236}">
                <a16:creationId xmlns:a16="http://schemas.microsoft.com/office/drawing/2014/main" id="{59EFF705-87A3-417D-82B0-D6A51F4763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87688" y="5219700"/>
            <a:ext cx="152400" cy="344488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1" name="Line 57">
            <a:extLst>
              <a:ext uri="{FF2B5EF4-FFF2-40B4-BE49-F238E27FC236}">
                <a16:creationId xmlns:a16="http://schemas.microsoft.com/office/drawing/2014/main" id="{B8825A4E-0C34-4DB9-8E8C-6B2F76829F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5988" y="5219700"/>
            <a:ext cx="203200" cy="35877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2" name="TextBox 7">
            <a:extLst>
              <a:ext uri="{FF2B5EF4-FFF2-40B4-BE49-F238E27FC236}">
                <a16:creationId xmlns:a16="http://schemas.microsoft.com/office/drawing/2014/main" id="{4175A88E-10E1-48A8-9310-8BAA9BBDD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150" y="5575300"/>
            <a:ext cx="336550" cy="2667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21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213" name="TextBox 8">
            <a:extLst>
              <a:ext uri="{FF2B5EF4-FFF2-40B4-BE49-F238E27FC236}">
                <a16:creationId xmlns:a16="http://schemas.microsoft.com/office/drawing/2014/main" id="{F920A249-5585-49F5-88DA-E68394D89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3650" y="5575300"/>
            <a:ext cx="336550" cy="2667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25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214" name="TextBox 9">
            <a:extLst>
              <a:ext uri="{FF2B5EF4-FFF2-40B4-BE49-F238E27FC236}">
                <a16:creationId xmlns:a16="http://schemas.microsoft.com/office/drawing/2014/main" id="{F51E23C3-D71A-4C64-A172-91388C85B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1963" y="5575300"/>
            <a:ext cx="336550" cy="2667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49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215" name="TextBox 10">
            <a:extLst>
              <a:ext uri="{FF2B5EF4-FFF2-40B4-BE49-F238E27FC236}">
                <a16:creationId xmlns:a16="http://schemas.microsoft.com/office/drawing/2014/main" id="{53D01018-2824-48F0-AB5B-56DA52973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0275" y="5575300"/>
            <a:ext cx="336550" cy="2667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25</a:t>
            </a:r>
            <a:r>
              <a:rPr lang="en-US" altLang="zh-CN" b="1">
                <a:solidFill>
                  <a:srgbClr val="C00000"/>
                </a:solidFill>
                <a:ea typeface="黑体" panose="02010609060101010101" pitchFamily="49" charset="-122"/>
              </a:rPr>
              <a:t>*</a:t>
            </a:r>
            <a:endParaRPr lang="zh-CN" altLang="en-US" b="1">
              <a:solidFill>
                <a:srgbClr val="C00000"/>
              </a:solidFill>
              <a:ea typeface="黑体" panose="02010609060101010101" pitchFamily="49" charset="-122"/>
            </a:endParaRPr>
          </a:p>
        </p:txBody>
      </p:sp>
      <p:sp>
        <p:nvSpPr>
          <p:cNvPr id="216" name="TextBox 11">
            <a:extLst>
              <a:ext uri="{FF2B5EF4-FFF2-40B4-BE49-F238E27FC236}">
                <a16:creationId xmlns:a16="http://schemas.microsoft.com/office/drawing/2014/main" id="{9D1D1960-6B87-4144-9891-E7F5BF274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0025" y="5575300"/>
            <a:ext cx="336550" cy="2667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16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217" name="TextBox 12">
            <a:extLst>
              <a:ext uri="{FF2B5EF4-FFF2-40B4-BE49-F238E27FC236}">
                <a16:creationId xmlns:a16="http://schemas.microsoft.com/office/drawing/2014/main" id="{216B7510-BED3-4C99-95E7-6BF3F1E1C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4525" y="5575300"/>
            <a:ext cx="336550" cy="2667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08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080DEA31-309F-46CC-AFE1-24DF0D160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2838" y="5575300"/>
            <a:ext cx="336550" cy="2667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31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D2C0BCAB-D7AA-4209-BB0D-6A8CEAD22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1150" y="5575300"/>
            <a:ext cx="336550" cy="2667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41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grpSp>
        <p:nvGrpSpPr>
          <p:cNvPr id="16" name="组合 219">
            <a:extLst>
              <a:ext uri="{FF2B5EF4-FFF2-40B4-BE49-F238E27FC236}">
                <a16:creationId xmlns:a16="http://schemas.microsoft.com/office/drawing/2014/main" id="{B73598CC-451E-41D1-A9D3-396E440154A8}"/>
              </a:ext>
            </a:extLst>
          </p:cNvPr>
          <p:cNvGrpSpPr>
            <a:grpSpLocks/>
          </p:cNvGrpSpPr>
          <p:nvPr/>
        </p:nvGrpSpPr>
        <p:grpSpPr bwMode="auto">
          <a:xfrm>
            <a:off x="5111750" y="3681413"/>
            <a:ext cx="2698750" cy="266700"/>
            <a:chOff x="686420" y="3681028"/>
            <a:chExt cx="3747267" cy="369888"/>
          </a:xfrm>
        </p:grpSpPr>
        <p:sp>
          <p:nvSpPr>
            <p:cNvPr id="31835" name="TextBox 10">
              <a:extLst>
                <a:ext uri="{FF2B5EF4-FFF2-40B4-BE49-F238E27FC236}">
                  <a16:creationId xmlns:a16="http://schemas.microsoft.com/office/drawing/2014/main" id="{7E42A91E-883B-4434-A786-60D2A44381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6420" y="3681028"/>
              <a:ext cx="3747267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grpSp>
          <p:nvGrpSpPr>
            <p:cNvPr id="31836" name="组合 221">
              <a:extLst>
                <a:ext uri="{FF2B5EF4-FFF2-40B4-BE49-F238E27FC236}">
                  <a16:creationId xmlns:a16="http://schemas.microsoft.com/office/drawing/2014/main" id="{AEA977CC-829D-4EF8-91FB-A13E35BA1D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6420" y="3681028"/>
              <a:ext cx="3747267" cy="369888"/>
              <a:chOff x="719572" y="4145849"/>
              <a:chExt cx="3747267" cy="369888"/>
            </a:xfrm>
          </p:grpSpPr>
          <p:sp>
            <p:nvSpPr>
              <p:cNvPr id="31837" name="TextBox 7">
                <a:extLst>
                  <a:ext uri="{FF2B5EF4-FFF2-40B4-BE49-F238E27FC236}">
                    <a16:creationId xmlns:a16="http://schemas.microsoft.com/office/drawing/2014/main" id="{6252F392-791E-4F2A-8CE2-AF2E646FDB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9572" y="4145849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08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38" name="TextBox 8">
                <a:extLst>
                  <a:ext uri="{FF2B5EF4-FFF2-40B4-BE49-F238E27FC236}">
                    <a16:creationId xmlns:a16="http://schemas.microsoft.com/office/drawing/2014/main" id="{FACA2DE3-BC44-4BD0-8947-C7A7950DCF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7475" y="4145849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16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39" name="TextBox 9">
                <a:extLst>
                  <a:ext uri="{FF2B5EF4-FFF2-40B4-BE49-F238E27FC236}">
                    <a16:creationId xmlns:a16="http://schemas.microsoft.com/office/drawing/2014/main" id="{F2F7635C-DDA1-4A32-86FE-CA1EE15127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55377" y="4145849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21</a:t>
                </a:r>
                <a:endParaRPr lang="zh-CN" altLang="en-US" b="1">
                  <a:solidFill>
                    <a:srgbClr val="C00000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40" name="TextBox 10">
                <a:extLst>
                  <a:ext uri="{FF2B5EF4-FFF2-40B4-BE49-F238E27FC236}">
                    <a16:creationId xmlns:a16="http://schemas.microsoft.com/office/drawing/2014/main" id="{1269BDE0-083F-472C-B18B-AD06739EBF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27327" y="4145849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25</a:t>
                </a:r>
                <a:endParaRPr lang="zh-CN" altLang="en-US" b="1">
                  <a:solidFill>
                    <a:srgbClr val="C00000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41" name="TextBox 11">
                <a:extLst>
                  <a:ext uri="{FF2B5EF4-FFF2-40B4-BE49-F238E27FC236}">
                    <a16:creationId xmlns:a16="http://schemas.microsoft.com/office/drawing/2014/main" id="{136161BF-6E6C-4E94-A103-CA7D9BAC4A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5230" y="4145849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25</a:t>
                </a:r>
                <a:r>
                  <a:rPr lang="zh-CN" altLang="en-US" b="1">
                    <a:solidFill>
                      <a:srgbClr val="C00000"/>
                    </a:solidFill>
                    <a:ea typeface="黑体" panose="02010609060101010101" pitchFamily="49" charset="-122"/>
                  </a:rPr>
                  <a:t>*</a:t>
                </a:r>
              </a:p>
            </p:txBody>
          </p:sp>
          <p:sp>
            <p:nvSpPr>
              <p:cNvPr id="31842" name="TextBox 12">
                <a:extLst>
                  <a:ext uri="{FF2B5EF4-FFF2-40B4-BE49-F238E27FC236}">
                    <a16:creationId xmlns:a16="http://schemas.microsoft.com/office/drawing/2014/main" id="{52E23822-6E5A-44DB-9CCE-160B35A058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3132" y="4145849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31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43" name="TextBox 228">
                <a:extLst>
                  <a:ext uri="{FF2B5EF4-FFF2-40B4-BE49-F238E27FC236}">
                    <a16:creationId xmlns:a16="http://schemas.microsoft.com/office/drawing/2014/main" id="{E3362662-3A29-4B4C-BC38-65F0CF6E3F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31034" y="4145849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41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44" name="TextBox 229">
                <a:extLst>
                  <a:ext uri="{FF2B5EF4-FFF2-40B4-BE49-F238E27FC236}">
                    <a16:creationId xmlns:a16="http://schemas.microsoft.com/office/drawing/2014/main" id="{FAE0BE83-124C-4F5D-8A58-066BE246E2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98936" y="4145849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49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18" name="组合 230">
            <a:extLst>
              <a:ext uri="{FF2B5EF4-FFF2-40B4-BE49-F238E27FC236}">
                <a16:creationId xmlns:a16="http://schemas.microsoft.com/office/drawing/2014/main" id="{C53C3077-F209-4E43-A46B-0EFE8058097F}"/>
              </a:ext>
            </a:extLst>
          </p:cNvPr>
          <p:cNvGrpSpPr>
            <a:grpSpLocks/>
          </p:cNvGrpSpPr>
          <p:nvPr/>
        </p:nvGrpSpPr>
        <p:grpSpPr bwMode="auto">
          <a:xfrm>
            <a:off x="4803775" y="4313238"/>
            <a:ext cx="1349375" cy="268287"/>
            <a:chOff x="503548" y="4149080"/>
            <a:chExt cx="1875658" cy="371735"/>
          </a:xfrm>
        </p:grpSpPr>
        <p:sp>
          <p:nvSpPr>
            <p:cNvPr id="31829" name="TextBox 10">
              <a:extLst>
                <a:ext uri="{FF2B5EF4-FFF2-40B4-BE49-F238E27FC236}">
                  <a16:creationId xmlns:a16="http://schemas.microsoft.com/office/drawing/2014/main" id="{84CF36F2-5BEA-452F-B3BD-5A2E1BC49C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548" y="4150927"/>
              <a:ext cx="1875658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grpSp>
          <p:nvGrpSpPr>
            <p:cNvPr id="31830" name="组合 232">
              <a:extLst>
                <a:ext uri="{FF2B5EF4-FFF2-40B4-BE49-F238E27FC236}">
                  <a16:creationId xmlns:a16="http://schemas.microsoft.com/office/drawing/2014/main" id="{D9A132D9-125B-45A5-95E1-BBDC1797F8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548" y="4149080"/>
              <a:ext cx="1875658" cy="369888"/>
              <a:chOff x="467544" y="4437112"/>
              <a:chExt cx="1875658" cy="369888"/>
            </a:xfrm>
          </p:grpSpPr>
          <p:sp>
            <p:nvSpPr>
              <p:cNvPr id="31831" name="TextBox 7">
                <a:extLst>
                  <a:ext uri="{FF2B5EF4-FFF2-40B4-BE49-F238E27FC236}">
                    <a16:creationId xmlns:a16="http://schemas.microsoft.com/office/drawing/2014/main" id="{7E3D73D0-4188-4543-A94F-9FE08DA32F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7544" y="4437112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21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32" name="TextBox 8">
                <a:extLst>
                  <a:ext uri="{FF2B5EF4-FFF2-40B4-BE49-F238E27FC236}">
                    <a16:creationId xmlns:a16="http://schemas.microsoft.com/office/drawing/2014/main" id="{95398A08-3F41-4F9B-B2A0-3E87E8FC41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5447" y="4437112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25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33" name="TextBox 9">
                <a:extLst>
                  <a:ext uri="{FF2B5EF4-FFF2-40B4-BE49-F238E27FC236}">
                    <a16:creationId xmlns:a16="http://schemas.microsoft.com/office/drawing/2014/main" id="{270FF88A-C14B-4290-8458-F20C5DD0EC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03349" y="4437112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25</a:t>
                </a:r>
                <a:r>
                  <a:rPr lang="en-US" altLang="zh-CN" b="1">
                    <a:solidFill>
                      <a:srgbClr val="C00000"/>
                    </a:solidFill>
                    <a:ea typeface="黑体" panose="02010609060101010101" pitchFamily="49" charset="-122"/>
                  </a:rPr>
                  <a:t>*</a:t>
                </a:r>
                <a:endParaRPr lang="zh-CN" altLang="en-US" b="1">
                  <a:solidFill>
                    <a:srgbClr val="C00000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34" name="TextBox 10">
                <a:extLst>
                  <a:ext uri="{FF2B5EF4-FFF2-40B4-BE49-F238E27FC236}">
                    <a16:creationId xmlns:a16="http://schemas.microsoft.com/office/drawing/2014/main" id="{F717395F-06AA-479C-8B8F-BDDE5980AC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5299" y="4437112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49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20" name="组合 237">
            <a:extLst>
              <a:ext uri="{FF2B5EF4-FFF2-40B4-BE49-F238E27FC236}">
                <a16:creationId xmlns:a16="http://schemas.microsoft.com/office/drawing/2014/main" id="{610B0312-D73E-4E34-B2F6-B9519E1FDC86}"/>
              </a:ext>
            </a:extLst>
          </p:cNvPr>
          <p:cNvGrpSpPr>
            <a:grpSpLocks/>
          </p:cNvGrpSpPr>
          <p:nvPr/>
        </p:nvGrpSpPr>
        <p:grpSpPr bwMode="auto">
          <a:xfrm>
            <a:off x="6724650" y="4313238"/>
            <a:ext cx="1350963" cy="266700"/>
            <a:chOff x="2732346" y="4148974"/>
            <a:chExt cx="1875658" cy="369994"/>
          </a:xfrm>
        </p:grpSpPr>
        <p:sp>
          <p:nvSpPr>
            <p:cNvPr id="31823" name="TextBox 10">
              <a:extLst>
                <a:ext uri="{FF2B5EF4-FFF2-40B4-BE49-F238E27FC236}">
                  <a16:creationId xmlns:a16="http://schemas.microsoft.com/office/drawing/2014/main" id="{CA5E58A6-3CB2-432A-9A70-73EBA3B65B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2346" y="4148974"/>
              <a:ext cx="1875658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grpSp>
          <p:nvGrpSpPr>
            <p:cNvPr id="31824" name="组合 239">
              <a:extLst>
                <a:ext uri="{FF2B5EF4-FFF2-40B4-BE49-F238E27FC236}">
                  <a16:creationId xmlns:a16="http://schemas.microsoft.com/office/drawing/2014/main" id="{9B8D86E4-3664-4DAF-8CFB-916B2EE477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395" y="4149080"/>
              <a:ext cx="1871609" cy="369888"/>
              <a:chOff x="2564102" y="4437112"/>
              <a:chExt cx="1871609" cy="369888"/>
            </a:xfrm>
          </p:grpSpPr>
          <p:sp>
            <p:nvSpPr>
              <p:cNvPr id="31825" name="TextBox 11">
                <a:extLst>
                  <a:ext uri="{FF2B5EF4-FFF2-40B4-BE49-F238E27FC236}">
                    <a16:creationId xmlns:a16="http://schemas.microsoft.com/office/drawing/2014/main" id="{4D50CD42-CA00-4BD0-9A3F-27CC853D37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64102" y="4437112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08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26" name="TextBox 12">
                <a:extLst>
                  <a:ext uri="{FF2B5EF4-FFF2-40B4-BE49-F238E27FC236}">
                    <a16:creationId xmlns:a16="http://schemas.microsoft.com/office/drawing/2014/main" id="{4603D8B0-9C98-40D2-A07C-7E9A1C06D3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32004" y="4437112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16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27" name="TextBox 242">
                <a:extLst>
                  <a:ext uri="{FF2B5EF4-FFF2-40B4-BE49-F238E27FC236}">
                    <a16:creationId xmlns:a16="http://schemas.microsoft.com/office/drawing/2014/main" id="{E25093D1-0D5B-434F-A219-4D43854BB3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99906" y="4437112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31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28" name="TextBox 243">
                <a:extLst>
                  <a:ext uri="{FF2B5EF4-FFF2-40B4-BE49-F238E27FC236}">
                    <a16:creationId xmlns:a16="http://schemas.microsoft.com/office/drawing/2014/main" id="{E74C4FDB-3A15-415A-A742-E31436E5E7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7808" y="4437112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41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22" name="组合 244">
            <a:extLst>
              <a:ext uri="{FF2B5EF4-FFF2-40B4-BE49-F238E27FC236}">
                <a16:creationId xmlns:a16="http://schemas.microsoft.com/office/drawing/2014/main" id="{713D0FBE-F7E6-4E28-9A87-A06722DD3231}"/>
              </a:ext>
            </a:extLst>
          </p:cNvPr>
          <p:cNvGrpSpPr>
            <a:grpSpLocks/>
          </p:cNvGrpSpPr>
          <p:nvPr/>
        </p:nvGrpSpPr>
        <p:grpSpPr bwMode="auto">
          <a:xfrm>
            <a:off x="4678363" y="4953000"/>
            <a:ext cx="676275" cy="266700"/>
            <a:chOff x="391488" y="4607284"/>
            <a:chExt cx="939854" cy="369888"/>
          </a:xfrm>
        </p:grpSpPr>
        <p:sp>
          <p:nvSpPr>
            <p:cNvPr id="31819" name="TextBox 10">
              <a:extLst>
                <a:ext uri="{FF2B5EF4-FFF2-40B4-BE49-F238E27FC236}">
                  <a16:creationId xmlns:a16="http://schemas.microsoft.com/office/drawing/2014/main" id="{3BD42954-65E6-401D-9E41-79D3A6A150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488" y="4607284"/>
              <a:ext cx="939854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grpSp>
          <p:nvGrpSpPr>
            <p:cNvPr id="31820" name="组合 246">
              <a:extLst>
                <a:ext uri="{FF2B5EF4-FFF2-40B4-BE49-F238E27FC236}">
                  <a16:creationId xmlns:a16="http://schemas.microsoft.com/office/drawing/2014/main" id="{A359C792-F19B-4C38-8714-7A34B148BC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5536" y="4607284"/>
              <a:ext cx="935806" cy="369888"/>
              <a:chOff x="503548" y="4751300"/>
              <a:chExt cx="935806" cy="369888"/>
            </a:xfrm>
          </p:grpSpPr>
          <p:sp>
            <p:nvSpPr>
              <p:cNvPr id="31821" name="TextBox 7">
                <a:extLst>
                  <a:ext uri="{FF2B5EF4-FFF2-40B4-BE49-F238E27FC236}">
                    <a16:creationId xmlns:a16="http://schemas.microsoft.com/office/drawing/2014/main" id="{730FFAB3-279A-4CE3-A8EB-6C58E2A7D6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3548" y="4751300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21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22" name="TextBox 8">
                <a:extLst>
                  <a:ext uri="{FF2B5EF4-FFF2-40B4-BE49-F238E27FC236}">
                    <a16:creationId xmlns:a16="http://schemas.microsoft.com/office/drawing/2014/main" id="{1B5B1B70-D04A-4351-A45F-8BAE3A76EC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71451" y="4751300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25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24" name="组合 249">
            <a:extLst>
              <a:ext uri="{FF2B5EF4-FFF2-40B4-BE49-F238E27FC236}">
                <a16:creationId xmlns:a16="http://schemas.microsoft.com/office/drawing/2014/main" id="{D5356A97-079A-4EDB-A8E6-CBE263D0A25F}"/>
              </a:ext>
            </a:extLst>
          </p:cNvPr>
          <p:cNvGrpSpPr>
            <a:grpSpLocks/>
          </p:cNvGrpSpPr>
          <p:nvPr/>
        </p:nvGrpSpPr>
        <p:grpSpPr bwMode="auto">
          <a:xfrm>
            <a:off x="5619750" y="4962525"/>
            <a:ext cx="677863" cy="266700"/>
            <a:chOff x="1511660" y="4617132"/>
            <a:chExt cx="941877" cy="369888"/>
          </a:xfrm>
        </p:grpSpPr>
        <p:sp>
          <p:nvSpPr>
            <p:cNvPr id="31815" name="TextBox 10">
              <a:extLst>
                <a:ext uri="{FF2B5EF4-FFF2-40B4-BE49-F238E27FC236}">
                  <a16:creationId xmlns:a16="http://schemas.microsoft.com/office/drawing/2014/main" id="{3FCBDA3F-7D0E-46BF-A10A-1420348E94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3683" y="4617132"/>
              <a:ext cx="939854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grpSp>
          <p:nvGrpSpPr>
            <p:cNvPr id="31816" name="组合 251">
              <a:extLst>
                <a:ext uri="{FF2B5EF4-FFF2-40B4-BE49-F238E27FC236}">
                  <a16:creationId xmlns:a16="http://schemas.microsoft.com/office/drawing/2014/main" id="{2473E9F7-5F3C-4FDB-ABDC-8F230B84BB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11660" y="4617132"/>
              <a:ext cx="939853" cy="369888"/>
              <a:chOff x="1439353" y="4751300"/>
              <a:chExt cx="939853" cy="369888"/>
            </a:xfrm>
          </p:grpSpPr>
          <p:sp>
            <p:nvSpPr>
              <p:cNvPr id="31817" name="TextBox 9">
                <a:extLst>
                  <a:ext uri="{FF2B5EF4-FFF2-40B4-BE49-F238E27FC236}">
                    <a16:creationId xmlns:a16="http://schemas.microsoft.com/office/drawing/2014/main" id="{0144F184-5378-4BC4-92A2-A9BA613A34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39353" y="4751300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25</a:t>
                </a:r>
                <a:r>
                  <a:rPr lang="en-US" altLang="zh-CN" b="1">
                    <a:solidFill>
                      <a:srgbClr val="C00000"/>
                    </a:solidFill>
                    <a:ea typeface="黑体" panose="02010609060101010101" pitchFamily="49" charset="-122"/>
                  </a:rPr>
                  <a:t>*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18" name="TextBox 10">
                <a:extLst>
                  <a:ext uri="{FF2B5EF4-FFF2-40B4-BE49-F238E27FC236}">
                    <a16:creationId xmlns:a16="http://schemas.microsoft.com/office/drawing/2014/main" id="{449B26E0-51C3-4669-833B-FCDECF4209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11303" y="4751300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49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26" name="组合 254">
            <a:extLst>
              <a:ext uri="{FF2B5EF4-FFF2-40B4-BE49-F238E27FC236}">
                <a16:creationId xmlns:a16="http://schemas.microsoft.com/office/drawing/2014/main" id="{AD077362-352E-49DA-9089-00910EA47FF7}"/>
              </a:ext>
            </a:extLst>
          </p:cNvPr>
          <p:cNvGrpSpPr>
            <a:grpSpLocks/>
          </p:cNvGrpSpPr>
          <p:nvPr/>
        </p:nvGrpSpPr>
        <p:grpSpPr bwMode="auto">
          <a:xfrm>
            <a:off x="6599238" y="4953000"/>
            <a:ext cx="676275" cy="266700"/>
            <a:chOff x="2660038" y="4607284"/>
            <a:chExt cx="939854" cy="369888"/>
          </a:xfrm>
        </p:grpSpPr>
        <p:sp>
          <p:nvSpPr>
            <p:cNvPr id="31811" name="TextBox 10">
              <a:extLst>
                <a:ext uri="{FF2B5EF4-FFF2-40B4-BE49-F238E27FC236}">
                  <a16:creationId xmlns:a16="http://schemas.microsoft.com/office/drawing/2014/main" id="{CE5D3EEB-85B8-4944-8D26-6EFCBFD9BB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0038" y="4607284"/>
              <a:ext cx="939854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grpSp>
          <p:nvGrpSpPr>
            <p:cNvPr id="31812" name="组合 256">
              <a:extLst>
                <a:ext uri="{FF2B5EF4-FFF2-40B4-BE49-F238E27FC236}">
                  <a16:creationId xmlns:a16="http://schemas.microsoft.com/office/drawing/2014/main" id="{442F2A70-6DB1-456A-BA7F-AF92A84D22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64087" y="4607284"/>
              <a:ext cx="935805" cy="369888"/>
              <a:chOff x="2736395" y="4751300"/>
              <a:chExt cx="935805" cy="369888"/>
            </a:xfrm>
          </p:grpSpPr>
          <p:sp>
            <p:nvSpPr>
              <p:cNvPr id="31813" name="TextBox 11">
                <a:extLst>
                  <a:ext uri="{FF2B5EF4-FFF2-40B4-BE49-F238E27FC236}">
                    <a16:creationId xmlns:a16="http://schemas.microsoft.com/office/drawing/2014/main" id="{873F80B6-F159-43BA-ADEB-9CC0B7D291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6395" y="4751300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08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14" name="TextBox 12">
                <a:extLst>
                  <a:ext uri="{FF2B5EF4-FFF2-40B4-BE49-F238E27FC236}">
                    <a16:creationId xmlns:a16="http://schemas.microsoft.com/office/drawing/2014/main" id="{2CFDDE6E-EC9C-4CD7-A803-E7E634D1F9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4297" y="4751300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16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28" name="组合 259">
            <a:extLst>
              <a:ext uri="{FF2B5EF4-FFF2-40B4-BE49-F238E27FC236}">
                <a16:creationId xmlns:a16="http://schemas.microsoft.com/office/drawing/2014/main" id="{BCAD7112-BC70-4BE4-BFB5-EA109084B786}"/>
              </a:ext>
            </a:extLst>
          </p:cNvPr>
          <p:cNvGrpSpPr>
            <a:grpSpLocks/>
          </p:cNvGrpSpPr>
          <p:nvPr/>
        </p:nvGrpSpPr>
        <p:grpSpPr bwMode="auto">
          <a:xfrm>
            <a:off x="7534275" y="4953000"/>
            <a:ext cx="677863" cy="266700"/>
            <a:chOff x="3780211" y="4607284"/>
            <a:chExt cx="939854" cy="371126"/>
          </a:xfrm>
        </p:grpSpPr>
        <p:sp>
          <p:nvSpPr>
            <p:cNvPr id="31807" name="TextBox 10">
              <a:extLst>
                <a:ext uri="{FF2B5EF4-FFF2-40B4-BE49-F238E27FC236}">
                  <a16:creationId xmlns:a16="http://schemas.microsoft.com/office/drawing/2014/main" id="{9F4275C5-6FC4-4C67-BCB3-6AEBF708C0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0211" y="4608522"/>
              <a:ext cx="939854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grpSp>
          <p:nvGrpSpPr>
            <p:cNvPr id="31808" name="组合 261">
              <a:extLst>
                <a:ext uri="{FF2B5EF4-FFF2-40B4-BE49-F238E27FC236}">
                  <a16:creationId xmlns:a16="http://schemas.microsoft.com/office/drawing/2014/main" id="{AC541094-9912-4428-9F30-2F7AC1AB3C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80211" y="4607284"/>
              <a:ext cx="935805" cy="369888"/>
              <a:chOff x="3672199" y="4751300"/>
              <a:chExt cx="935805" cy="369888"/>
            </a:xfrm>
          </p:grpSpPr>
          <p:sp>
            <p:nvSpPr>
              <p:cNvPr id="31809" name="TextBox 262">
                <a:extLst>
                  <a:ext uri="{FF2B5EF4-FFF2-40B4-BE49-F238E27FC236}">
                    <a16:creationId xmlns:a16="http://schemas.microsoft.com/office/drawing/2014/main" id="{4F6DD9CC-12DF-406A-880C-C60224C85B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72199" y="4751300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31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1810" name="TextBox 263">
                <a:extLst>
                  <a:ext uri="{FF2B5EF4-FFF2-40B4-BE49-F238E27FC236}">
                    <a16:creationId xmlns:a16="http://schemas.microsoft.com/office/drawing/2014/main" id="{67138618-BAF7-4616-B1E0-1F39B0473A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40101" y="4751300"/>
                <a:ext cx="46790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41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</p:grpSp>
      <p:sp>
        <p:nvSpPr>
          <p:cNvPr id="265" name="Line 57">
            <a:extLst>
              <a:ext uri="{FF2B5EF4-FFF2-40B4-BE49-F238E27FC236}">
                <a16:creationId xmlns:a16="http://schemas.microsoft.com/office/drawing/2014/main" id="{6C7F68AA-3815-4D7A-B852-70E30C1F31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54650" y="3948113"/>
            <a:ext cx="306388" cy="36671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" name="Line 57">
            <a:extLst>
              <a:ext uri="{FF2B5EF4-FFF2-40B4-BE49-F238E27FC236}">
                <a16:creationId xmlns:a16="http://schemas.microsoft.com/office/drawing/2014/main" id="{10D78A5A-7F16-4535-8C6F-E28B6C2FD3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1525" y="3952875"/>
            <a:ext cx="323850" cy="366713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7" name="Line 57">
            <a:extLst>
              <a:ext uri="{FF2B5EF4-FFF2-40B4-BE49-F238E27FC236}">
                <a16:creationId xmlns:a16="http://schemas.microsoft.com/office/drawing/2014/main" id="{9111C0BF-2847-49F4-95B3-4E96086B50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21250" y="4576763"/>
            <a:ext cx="306388" cy="36671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8" name="Line 57">
            <a:extLst>
              <a:ext uri="{FF2B5EF4-FFF2-40B4-BE49-F238E27FC236}">
                <a16:creationId xmlns:a16="http://schemas.microsoft.com/office/drawing/2014/main" id="{3A3ABE9C-567C-4503-A28D-9BD9C1B3A3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4375" y="4579938"/>
            <a:ext cx="323850" cy="36671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9" name="Line 57">
            <a:extLst>
              <a:ext uri="{FF2B5EF4-FFF2-40B4-BE49-F238E27FC236}">
                <a16:creationId xmlns:a16="http://schemas.microsoft.com/office/drawing/2014/main" id="{AD006620-097E-41CE-9B14-E91759D607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78625" y="4576763"/>
            <a:ext cx="306388" cy="36671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0" name="Line 57">
            <a:extLst>
              <a:ext uri="{FF2B5EF4-FFF2-40B4-BE49-F238E27FC236}">
                <a16:creationId xmlns:a16="http://schemas.microsoft.com/office/drawing/2014/main" id="{0890BB0C-F183-4F89-8C78-C376F2C2D9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0638" y="4592638"/>
            <a:ext cx="314325" cy="350837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1" name="Line 57">
            <a:extLst>
              <a:ext uri="{FF2B5EF4-FFF2-40B4-BE49-F238E27FC236}">
                <a16:creationId xmlns:a16="http://schemas.microsoft.com/office/drawing/2014/main" id="{A687DC87-F0A1-4C36-8A49-DB9F9DD5BF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40275" y="5229225"/>
            <a:ext cx="153988" cy="34607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2" name="Line 57">
            <a:extLst>
              <a:ext uri="{FF2B5EF4-FFF2-40B4-BE49-F238E27FC236}">
                <a16:creationId xmlns:a16="http://schemas.microsoft.com/office/drawing/2014/main" id="{0207918D-D47B-4A3A-835F-6ADF3DBE7F6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0163" y="5229225"/>
            <a:ext cx="198437" cy="334963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3" name="Line 57">
            <a:extLst>
              <a:ext uri="{FF2B5EF4-FFF2-40B4-BE49-F238E27FC236}">
                <a16:creationId xmlns:a16="http://schemas.microsoft.com/office/drawing/2014/main" id="{57A3D077-E4F2-4BC7-A0B4-4CC9B83255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83250" y="5233988"/>
            <a:ext cx="152400" cy="34607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4" name="Line 57">
            <a:extLst>
              <a:ext uri="{FF2B5EF4-FFF2-40B4-BE49-F238E27FC236}">
                <a16:creationId xmlns:a16="http://schemas.microsoft.com/office/drawing/2014/main" id="{B3EDD996-9994-4785-B860-FB645D18C0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3138" y="5233988"/>
            <a:ext cx="201612" cy="3302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5" name="Line 57">
            <a:extLst>
              <a:ext uri="{FF2B5EF4-FFF2-40B4-BE49-F238E27FC236}">
                <a16:creationId xmlns:a16="http://schemas.microsoft.com/office/drawing/2014/main" id="{4453AFB3-E2E1-4A42-969B-63C17CF8E1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50038" y="5235575"/>
            <a:ext cx="153987" cy="34607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" name="Line 57">
            <a:extLst>
              <a:ext uri="{FF2B5EF4-FFF2-40B4-BE49-F238E27FC236}">
                <a16:creationId xmlns:a16="http://schemas.microsoft.com/office/drawing/2014/main" id="{812563D2-D3EF-435E-8FE0-6885CD433B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9925" y="5235575"/>
            <a:ext cx="203200" cy="328613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7" name="Line 57">
            <a:extLst>
              <a:ext uri="{FF2B5EF4-FFF2-40B4-BE49-F238E27FC236}">
                <a16:creationId xmlns:a16="http://schemas.microsoft.com/office/drawing/2014/main" id="{1C51C5AC-83B0-47EA-B983-6987644AED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85075" y="5219700"/>
            <a:ext cx="153988" cy="344488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8" name="Line 57">
            <a:extLst>
              <a:ext uri="{FF2B5EF4-FFF2-40B4-BE49-F238E27FC236}">
                <a16:creationId xmlns:a16="http://schemas.microsoft.com/office/drawing/2014/main" id="{C3131475-830E-4E47-B0E2-35CD2C4C68D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4963" y="5219700"/>
            <a:ext cx="203200" cy="35877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标题 1">
            <a:extLst>
              <a:ext uri="{FF2B5EF4-FFF2-40B4-BE49-F238E27FC236}">
                <a16:creationId xmlns:a16="http://schemas.microsoft.com/office/drawing/2014/main" id="{1697E358-E716-4B5E-B783-AAFA2EBB8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归并排序</a:t>
            </a:r>
          </a:p>
        </p:txBody>
      </p:sp>
      <p:sp>
        <p:nvSpPr>
          <p:cNvPr id="32771" name="内容占位符 2">
            <a:extLst>
              <a:ext uri="{FF2B5EF4-FFF2-40B4-BE49-F238E27FC236}">
                <a16:creationId xmlns:a16="http://schemas.microsoft.com/office/drawing/2014/main" id="{022C2C4E-38A4-428F-B1FE-407033F9F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算法分析</a:t>
            </a:r>
            <a:endParaRPr lang="en-US" altLang="zh-CN"/>
          </a:p>
          <a:p>
            <a:pPr lvl="1"/>
            <a:r>
              <a:rPr lang="zh-CN" altLang="en-US"/>
              <a:t>计算时间包括</a:t>
            </a:r>
            <a:endParaRPr lang="en-US" altLang="zh-CN"/>
          </a:p>
          <a:p>
            <a:pPr lvl="2"/>
            <a:r>
              <a:rPr lang="zh-CN" altLang="en-US"/>
              <a:t>对两个子序列分别排序时间</a:t>
            </a:r>
            <a:endParaRPr lang="en-US" altLang="zh-CN"/>
          </a:p>
          <a:p>
            <a:pPr lvl="2"/>
            <a:r>
              <a:rPr lang="zh-CN" altLang="en-US"/>
              <a:t>归并的时间</a:t>
            </a:r>
            <a:endParaRPr lang="en-US" altLang="zh-CN"/>
          </a:p>
          <a:p>
            <a:pPr lvl="1"/>
            <a:r>
              <a:rPr lang="en-US" altLang="zh-CN"/>
              <a:t>T(n) = cn+2T(n/2) = </a:t>
            </a:r>
            <a:r>
              <a:rPr lang="en-US" altLang="zh-CN">
                <a:solidFill>
                  <a:srgbClr val="C00000"/>
                </a:solidFill>
              </a:rPr>
              <a:t>O(nlog</a:t>
            </a:r>
            <a:r>
              <a:rPr lang="en-US" altLang="zh-CN" baseline="-25000">
                <a:solidFill>
                  <a:srgbClr val="C00000"/>
                </a:solidFill>
              </a:rPr>
              <a:t>2</a:t>
            </a:r>
            <a:r>
              <a:rPr lang="en-US" altLang="zh-CN">
                <a:solidFill>
                  <a:srgbClr val="C00000"/>
                </a:solidFill>
              </a:rPr>
              <a:t>n)</a:t>
            </a:r>
          </a:p>
          <a:p>
            <a:pPr lvl="1"/>
            <a:r>
              <a:rPr lang="zh-CN" altLang="en-US"/>
              <a:t>最好、最坏、平均时间复杂度均为</a:t>
            </a:r>
            <a:r>
              <a:rPr lang="en-US" altLang="zh-CN">
                <a:solidFill>
                  <a:srgbClr val="C00000"/>
                </a:solidFill>
              </a:rPr>
              <a:t>O(nlog</a:t>
            </a:r>
            <a:r>
              <a:rPr lang="en-US" altLang="zh-CN" baseline="-25000">
                <a:solidFill>
                  <a:srgbClr val="C00000"/>
                </a:solidFill>
              </a:rPr>
              <a:t>2</a:t>
            </a:r>
            <a:r>
              <a:rPr lang="en-US" altLang="zh-CN">
                <a:solidFill>
                  <a:srgbClr val="C00000"/>
                </a:solidFill>
              </a:rPr>
              <a:t>n)</a:t>
            </a:r>
          </a:p>
          <a:p>
            <a:pPr lvl="1"/>
            <a:r>
              <a:rPr lang="zh-CN" altLang="en-US">
                <a:solidFill>
                  <a:srgbClr val="C00000"/>
                </a:solidFill>
              </a:rPr>
              <a:t>是稳定排序</a:t>
            </a:r>
          </a:p>
        </p:txBody>
      </p:sp>
      <p:sp>
        <p:nvSpPr>
          <p:cNvPr id="32772" name="灯片编号占位符 3">
            <a:extLst>
              <a:ext uri="{FF2B5EF4-FFF2-40B4-BE49-F238E27FC236}">
                <a16:creationId xmlns:a16="http://schemas.microsoft.com/office/drawing/2014/main" id="{F8BB6AE5-5D58-4EB6-8806-C418890889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49B00C9-E74F-4D35-94CA-710272D0312B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38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标题 1">
            <a:extLst>
              <a:ext uri="{FF2B5EF4-FFF2-40B4-BE49-F238E27FC236}">
                <a16:creationId xmlns:a16="http://schemas.microsoft.com/office/drawing/2014/main" id="{91720D1F-0353-472C-98B8-54DF017BC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桶式排序</a:t>
            </a:r>
          </a:p>
        </p:txBody>
      </p:sp>
      <p:sp>
        <p:nvSpPr>
          <p:cNvPr id="33795" name="内容占位符 2">
            <a:extLst>
              <a:ext uri="{FF2B5EF4-FFF2-40B4-BE49-F238E27FC236}">
                <a16:creationId xmlns:a16="http://schemas.microsoft.com/office/drawing/2014/main" id="{6D8E8096-5AD5-4ADF-A2A7-19D0251B6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基本思想</a:t>
            </a:r>
            <a:endParaRPr lang="en-US" altLang="zh-CN"/>
          </a:p>
          <a:p>
            <a:pPr lvl="1"/>
            <a:r>
              <a:rPr lang="zh-CN" altLang="en-US"/>
              <a:t>输入：在</a:t>
            </a:r>
            <a:r>
              <a:rPr lang="en-US" altLang="zh-CN"/>
              <a:t>[0,1)</a:t>
            </a:r>
            <a:r>
              <a:rPr lang="zh-CN" altLang="en-US"/>
              <a:t>区间内均匀分布的随机序列</a:t>
            </a:r>
            <a:endParaRPr lang="en-US" altLang="zh-CN"/>
          </a:p>
          <a:p>
            <a:pPr lvl="2"/>
            <a:r>
              <a:rPr lang="zh-CN" altLang="en-US"/>
              <a:t>将区间</a:t>
            </a:r>
            <a:r>
              <a:rPr lang="en-US" altLang="zh-CN"/>
              <a:t>[0,1)</a:t>
            </a:r>
            <a:r>
              <a:rPr lang="zh-CN" altLang="en-US"/>
              <a:t>划分成一系列桶</a:t>
            </a:r>
            <a:r>
              <a:rPr lang="en-US" altLang="zh-CN"/>
              <a:t>(</a:t>
            </a:r>
            <a:r>
              <a:rPr lang="zh-CN" altLang="en-US"/>
              <a:t>等长子区间</a:t>
            </a:r>
            <a:r>
              <a:rPr lang="en-US" altLang="zh-CN"/>
              <a:t>)</a:t>
            </a:r>
            <a:r>
              <a:rPr lang="zh-CN" altLang="en-US"/>
              <a:t>，如</a:t>
            </a:r>
            <a:r>
              <a:rPr lang="en-US" altLang="zh-CN"/>
              <a:t>[0, 0.1), [0.1, 0.2), …, [0.9, 1)</a:t>
            </a:r>
          </a:p>
          <a:p>
            <a:pPr lvl="2"/>
            <a:r>
              <a:rPr lang="zh-CN" altLang="en-US"/>
              <a:t>对属于桶内的序列分别排序，按桶的编号依次输出</a:t>
            </a:r>
            <a:endParaRPr lang="en-US" altLang="zh-CN"/>
          </a:p>
          <a:p>
            <a:pPr lvl="2"/>
            <a:endParaRPr lang="zh-CN" altLang="en-US"/>
          </a:p>
        </p:txBody>
      </p:sp>
      <p:sp>
        <p:nvSpPr>
          <p:cNvPr id="33796" name="灯片编号占位符 3">
            <a:extLst>
              <a:ext uri="{FF2B5EF4-FFF2-40B4-BE49-F238E27FC236}">
                <a16:creationId xmlns:a16="http://schemas.microsoft.com/office/drawing/2014/main" id="{70C12667-FA55-47B3-9692-E00260F78B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47C0374-3F91-4D93-A259-43C275BC154E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39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pSp>
        <p:nvGrpSpPr>
          <p:cNvPr id="2" name="组合 178">
            <a:extLst>
              <a:ext uri="{FF2B5EF4-FFF2-40B4-BE49-F238E27FC236}">
                <a16:creationId xmlns:a16="http://schemas.microsoft.com/office/drawing/2014/main" id="{84572CEE-5E37-4DBD-A69E-65AF44BE3060}"/>
              </a:ext>
            </a:extLst>
          </p:cNvPr>
          <p:cNvGrpSpPr>
            <a:grpSpLocks/>
          </p:cNvGrpSpPr>
          <p:nvPr/>
        </p:nvGrpSpPr>
        <p:grpSpPr bwMode="auto">
          <a:xfrm>
            <a:off x="6586538" y="3660775"/>
            <a:ext cx="400050" cy="3144838"/>
            <a:chOff x="-828600" y="3696204"/>
            <a:chExt cx="399504" cy="3144580"/>
          </a:xfrm>
        </p:grpSpPr>
        <p:sp>
          <p:nvSpPr>
            <p:cNvPr id="33858" name="TextBox 7">
              <a:extLst>
                <a:ext uri="{FF2B5EF4-FFF2-40B4-BE49-F238E27FC236}">
                  <a16:creationId xmlns:a16="http://schemas.microsoft.com/office/drawing/2014/main" id="{88F61880-6238-4D41-A9B7-E0D55A416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369620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ea typeface="黑体" panose="02010609060101010101" pitchFamily="49" charset="-122"/>
                </a:rPr>
                <a:t>0</a:t>
              </a:r>
              <a:endParaRPr lang="zh-CN" altLang="en-US" sz="1400">
                <a:ea typeface="黑体" panose="02010609060101010101" pitchFamily="49" charset="-122"/>
              </a:endParaRPr>
            </a:p>
          </p:txBody>
        </p:sp>
        <p:sp>
          <p:nvSpPr>
            <p:cNvPr id="33859" name="TextBox 8">
              <a:extLst>
                <a:ext uri="{FF2B5EF4-FFF2-40B4-BE49-F238E27FC236}">
                  <a16:creationId xmlns:a16="http://schemas.microsoft.com/office/drawing/2014/main" id="{89199733-8142-4A00-86D9-696A365A6D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01060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ea typeface="黑体" panose="02010609060101010101" pitchFamily="49" charset="-122"/>
                </a:rPr>
                <a:t>1</a:t>
              </a:r>
              <a:endParaRPr lang="zh-CN" altLang="en-US" sz="1400">
                <a:ea typeface="黑体" panose="02010609060101010101" pitchFamily="49" charset="-122"/>
              </a:endParaRPr>
            </a:p>
          </p:txBody>
        </p:sp>
        <p:sp>
          <p:nvSpPr>
            <p:cNvPr id="33860" name="TextBox 9">
              <a:extLst>
                <a:ext uri="{FF2B5EF4-FFF2-40B4-BE49-F238E27FC236}">
                  <a16:creationId xmlns:a16="http://schemas.microsoft.com/office/drawing/2014/main" id="{850DEEB5-BD85-4CC1-B120-6259B578C7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32554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ea typeface="黑体" panose="02010609060101010101" pitchFamily="49" charset="-122"/>
                </a:rPr>
                <a:t>2</a:t>
              </a:r>
              <a:endParaRPr lang="zh-CN" altLang="en-US" sz="1400">
                <a:ea typeface="黑体" panose="02010609060101010101" pitchFamily="49" charset="-122"/>
              </a:endParaRPr>
            </a:p>
          </p:txBody>
        </p:sp>
        <p:sp>
          <p:nvSpPr>
            <p:cNvPr id="33861" name="TextBox 10">
              <a:extLst>
                <a:ext uri="{FF2B5EF4-FFF2-40B4-BE49-F238E27FC236}">
                  <a16:creationId xmlns:a16="http://schemas.microsoft.com/office/drawing/2014/main" id="{5760A906-BD1B-4F3A-8C56-DB3D9DB720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63994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ea typeface="黑体" panose="02010609060101010101" pitchFamily="49" charset="-122"/>
                </a:rPr>
                <a:t>3</a:t>
              </a:r>
              <a:endParaRPr lang="zh-CN" altLang="en-US" sz="1400">
                <a:ea typeface="黑体" panose="02010609060101010101" pitchFamily="49" charset="-122"/>
              </a:endParaRPr>
            </a:p>
          </p:txBody>
        </p:sp>
        <p:sp>
          <p:nvSpPr>
            <p:cNvPr id="33862" name="TextBox 11">
              <a:extLst>
                <a:ext uri="{FF2B5EF4-FFF2-40B4-BE49-F238E27FC236}">
                  <a16:creationId xmlns:a16="http://schemas.microsoft.com/office/drawing/2014/main" id="{E0B524A7-9A7A-4317-8F3A-5C5D115477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95435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ea typeface="黑体" panose="02010609060101010101" pitchFamily="49" charset="-122"/>
                </a:rPr>
                <a:t>4</a:t>
              </a:r>
              <a:endParaRPr lang="zh-CN" altLang="en-US" sz="1400">
                <a:ea typeface="黑体" panose="02010609060101010101" pitchFamily="49" charset="-122"/>
              </a:endParaRPr>
            </a:p>
          </p:txBody>
        </p:sp>
        <p:sp>
          <p:nvSpPr>
            <p:cNvPr id="33863" name="TextBox 12">
              <a:extLst>
                <a:ext uri="{FF2B5EF4-FFF2-40B4-BE49-F238E27FC236}">
                  <a16:creationId xmlns:a16="http://schemas.microsoft.com/office/drawing/2014/main" id="{E02AEF1A-7E7E-4304-A7A5-8B504F809B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526875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ea typeface="黑体" panose="02010609060101010101" pitchFamily="49" charset="-122"/>
                </a:rPr>
                <a:t>5</a:t>
              </a:r>
              <a:endParaRPr lang="zh-CN" altLang="en-US" sz="1400">
                <a:ea typeface="黑体" panose="02010609060101010101" pitchFamily="49" charset="-122"/>
              </a:endParaRPr>
            </a:p>
          </p:txBody>
        </p:sp>
        <p:sp>
          <p:nvSpPr>
            <p:cNvPr id="33864" name="TextBox 9">
              <a:extLst>
                <a:ext uri="{FF2B5EF4-FFF2-40B4-BE49-F238E27FC236}">
                  <a16:creationId xmlns:a16="http://schemas.microsoft.com/office/drawing/2014/main" id="{CA1001C0-C0C1-4136-ACE6-40F2FF2BDD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558316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ea typeface="黑体" panose="02010609060101010101" pitchFamily="49" charset="-122"/>
                </a:rPr>
                <a:t>6</a:t>
              </a:r>
              <a:endParaRPr lang="zh-CN" altLang="en-US" sz="1400">
                <a:ea typeface="黑体" panose="02010609060101010101" pitchFamily="49" charset="-122"/>
              </a:endParaRPr>
            </a:p>
          </p:txBody>
        </p:sp>
        <p:sp>
          <p:nvSpPr>
            <p:cNvPr id="33865" name="TextBox 10">
              <a:extLst>
                <a:ext uri="{FF2B5EF4-FFF2-40B4-BE49-F238E27FC236}">
                  <a16:creationId xmlns:a16="http://schemas.microsoft.com/office/drawing/2014/main" id="{186AEDA8-62A5-4701-90B6-AAD0330B8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589756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ea typeface="黑体" panose="02010609060101010101" pitchFamily="49" charset="-122"/>
                </a:rPr>
                <a:t>7</a:t>
              </a:r>
              <a:endParaRPr lang="zh-CN" altLang="en-US" sz="1400">
                <a:ea typeface="黑体" panose="02010609060101010101" pitchFamily="49" charset="-122"/>
              </a:endParaRPr>
            </a:p>
          </p:txBody>
        </p:sp>
        <p:sp>
          <p:nvSpPr>
            <p:cNvPr id="33866" name="TextBox 11">
              <a:extLst>
                <a:ext uri="{FF2B5EF4-FFF2-40B4-BE49-F238E27FC236}">
                  <a16:creationId xmlns:a16="http://schemas.microsoft.com/office/drawing/2014/main" id="{E7254904-0F97-41D3-8072-B59A3DCAA9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621197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ea typeface="黑体" panose="02010609060101010101" pitchFamily="49" charset="-122"/>
                </a:rPr>
                <a:t>8</a:t>
              </a:r>
              <a:endParaRPr lang="zh-CN" altLang="en-US" sz="1400">
                <a:ea typeface="黑体" panose="02010609060101010101" pitchFamily="49" charset="-122"/>
              </a:endParaRPr>
            </a:p>
          </p:txBody>
        </p:sp>
        <p:sp>
          <p:nvSpPr>
            <p:cNvPr id="33867" name="TextBox 12">
              <a:extLst>
                <a:ext uri="{FF2B5EF4-FFF2-40B4-BE49-F238E27FC236}">
                  <a16:creationId xmlns:a16="http://schemas.microsoft.com/office/drawing/2014/main" id="{14759CEE-7D36-4269-828F-75B33B2FFB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652637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ea typeface="黑体" panose="02010609060101010101" pitchFamily="49" charset="-122"/>
                </a:rPr>
                <a:t>9</a:t>
              </a:r>
              <a:endParaRPr lang="zh-CN" altLang="en-US" sz="1400">
                <a:ea typeface="黑体" panose="02010609060101010101" pitchFamily="49" charset="-122"/>
              </a:endParaRPr>
            </a:p>
          </p:txBody>
        </p:sp>
      </p:grpSp>
      <p:sp>
        <p:nvSpPr>
          <p:cNvPr id="180" name="TextBox 7">
            <a:extLst>
              <a:ext uri="{FF2B5EF4-FFF2-40B4-BE49-F238E27FC236}">
                <a16:creationId xmlns:a16="http://schemas.microsoft.com/office/drawing/2014/main" id="{8B0ABB67-105A-41AF-9DFE-1BF86622A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200" y="5900738"/>
            <a:ext cx="396875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.72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81" name="TextBox 7">
            <a:extLst>
              <a:ext uri="{FF2B5EF4-FFF2-40B4-BE49-F238E27FC236}">
                <a16:creationId xmlns:a16="http://schemas.microsoft.com/office/drawing/2014/main" id="{86CCF0F0-D9D3-46F8-8E62-546B3A2F5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1738" y="5900738"/>
            <a:ext cx="396875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.78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82" name="TextBox 7">
            <a:extLst>
              <a:ext uri="{FF2B5EF4-FFF2-40B4-BE49-F238E27FC236}">
                <a16:creationId xmlns:a16="http://schemas.microsoft.com/office/drawing/2014/main" id="{820678FA-D827-4F79-91FF-FF34CB3A8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200" y="4014788"/>
            <a:ext cx="396875" cy="236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.12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83" name="TextBox 7">
            <a:extLst>
              <a:ext uri="{FF2B5EF4-FFF2-40B4-BE49-F238E27FC236}">
                <a16:creationId xmlns:a16="http://schemas.microsoft.com/office/drawing/2014/main" id="{E4534298-9D67-4573-A5CA-7C4833A15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1738" y="4014788"/>
            <a:ext cx="396875" cy="236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.17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84" name="TextBox 7">
            <a:extLst>
              <a:ext uri="{FF2B5EF4-FFF2-40B4-BE49-F238E27FC236}">
                <a16:creationId xmlns:a16="http://schemas.microsoft.com/office/drawing/2014/main" id="{9872745F-6CDA-402F-B037-D97113DF7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200" y="4329113"/>
            <a:ext cx="396875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.21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85" name="TextBox 7">
            <a:extLst>
              <a:ext uri="{FF2B5EF4-FFF2-40B4-BE49-F238E27FC236}">
                <a16:creationId xmlns:a16="http://schemas.microsoft.com/office/drawing/2014/main" id="{580F49F6-C3C6-486C-9B5D-719AB577F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1738" y="4329113"/>
            <a:ext cx="396875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.23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86" name="TextBox 7">
            <a:extLst>
              <a:ext uri="{FF2B5EF4-FFF2-40B4-BE49-F238E27FC236}">
                <a16:creationId xmlns:a16="http://schemas.microsoft.com/office/drawing/2014/main" id="{05AFFD6A-FD06-4D5D-BBE7-EE15D0B0F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4338" y="4316413"/>
            <a:ext cx="398462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.26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87" name="TextBox 7">
            <a:extLst>
              <a:ext uri="{FF2B5EF4-FFF2-40B4-BE49-F238E27FC236}">
                <a16:creationId xmlns:a16="http://schemas.microsoft.com/office/drawing/2014/main" id="{352B8ACC-EA54-45D0-B71C-FBA97FC19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200" y="4643438"/>
            <a:ext cx="396875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.39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88" name="TextBox 7">
            <a:extLst>
              <a:ext uri="{FF2B5EF4-FFF2-40B4-BE49-F238E27FC236}">
                <a16:creationId xmlns:a16="http://schemas.microsoft.com/office/drawing/2014/main" id="{3C81F226-BED8-436E-88AA-9941BEA77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200" y="5586413"/>
            <a:ext cx="396875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.68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89" name="TextBox 7">
            <a:extLst>
              <a:ext uri="{FF2B5EF4-FFF2-40B4-BE49-F238E27FC236}">
                <a16:creationId xmlns:a16="http://schemas.microsoft.com/office/drawing/2014/main" id="{028220CE-1C4F-4173-98CF-C295AACF8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200" y="6529388"/>
            <a:ext cx="396875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.94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201" name="TextBox 7">
            <a:extLst>
              <a:ext uri="{FF2B5EF4-FFF2-40B4-BE49-F238E27FC236}">
                <a16:creationId xmlns:a16="http://schemas.microsoft.com/office/drawing/2014/main" id="{0358710A-FB0D-434A-AD3D-4E449FC35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13" y="3660775"/>
            <a:ext cx="396875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02" name="右箭头 201">
            <a:extLst>
              <a:ext uri="{FF2B5EF4-FFF2-40B4-BE49-F238E27FC236}">
                <a16:creationId xmlns:a16="http://schemas.microsoft.com/office/drawing/2014/main" id="{1655BA0B-32A0-447D-9392-76ACC926B5CA}"/>
              </a:ext>
            </a:extLst>
          </p:cNvPr>
          <p:cNvSpPr/>
          <p:nvPr/>
        </p:nvSpPr>
        <p:spPr bwMode="auto">
          <a:xfrm>
            <a:off x="1943100" y="4881563"/>
            <a:ext cx="541338" cy="276225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lnSpc>
                <a:spcPct val="96000"/>
              </a:lnSpc>
              <a:defRPr/>
            </a:pPr>
            <a:endParaRPr lang="zh-CN" altLang="en-US" b="1" dirty="0">
              <a:solidFill>
                <a:srgbClr val="000099"/>
              </a:solidFill>
              <a:latin typeface="Arial" charset="0"/>
              <a:ea typeface="黑体" pitchFamily="49" charset="-122"/>
            </a:endParaRPr>
          </a:p>
        </p:txBody>
      </p:sp>
      <p:sp>
        <p:nvSpPr>
          <p:cNvPr id="203" name="右箭头 202">
            <a:extLst>
              <a:ext uri="{FF2B5EF4-FFF2-40B4-BE49-F238E27FC236}">
                <a16:creationId xmlns:a16="http://schemas.microsoft.com/office/drawing/2014/main" id="{97F4280A-BEA6-40FA-99CC-EF09A1A7E488}"/>
              </a:ext>
            </a:extLst>
          </p:cNvPr>
          <p:cNvSpPr/>
          <p:nvPr/>
        </p:nvSpPr>
        <p:spPr bwMode="auto">
          <a:xfrm>
            <a:off x="5472113" y="4919663"/>
            <a:ext cx="539750" cy="276225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lnSpc>
                <a:spcPct val="96000"/>
              </a:lnSpc>
              <a:defRPr/>
            </a:pPr>
            <a:endParaRPr lang="zh-CN" altLang="en-US" b="1" dirty="0">
              <a:solidFill>
                <a:srgbClr val="000099"/>
              </a:solidFill>
              <a:latin typeface="Arial" charset="0"/>
              <a:ea typeface="黑体" pitchFamily="49" charset="-122"/>
            </a:endParaRPr>
          </a:p>
        </p:txBody>
      </p:sp>
      <p:sp>
        <p:nvSpPr>
          <p:cNvPr id="213" name="TextBox 7">
            <a:extLst>
              <a:ext uri="{FF2B5EF4-FFF2-40B4-BE49-F238E27FC236}">
                <a16:creationId xmlns:a16="http://schemas.microsoft.com/office/drawing/2014/main" id="{83223F18-75C5-409B-BFFB-21E9D4CF7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" y="3975100"/>
            <a:ext cx="396875" cy="3159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14" name="TextBox 7">
            <a:extLst>
              <a:ext uri="{FF2B5EF4-FFF2-40B4-BE49-F238E27FC236}">
                <a16:creationId xmlns:a16="http://schemas.microsoft.com/office/drawing/2014/main" id="{CDD053C7-00DC-41EC-942E-3DCCE50E0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" y="4291013"/>
            <a:ext cx="396875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15" name="TextBox 7">
            <a:extLst>
              <a:ext uri="{FF2B5EF4-FFF2-40B4-BE49-F238E27FC236}">
                <a16:creationId xmlns:a16="http://schemas.microsoft.com/office/drawing/2014/main" id="{1E50E981-87F0-45BD-B727-0D990EADB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13" y="4605338"/>
            <a:ext cx="396875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16" name="TextBox 7">
            <a:extLst>
              <a:ext uri="{FF2B5EF4-FFF2-40B4-BE49-F238E27FC236}">
                <a16:creationId xmlns:a16="http://schemas.microsoft.com/office/drawing/2014/main" id="{717A5B32-8CEA-4490-B0A2-2C5A33F53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13" y="4919663"/>
            <a:ext cx="396875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17" name="TextBox 7">
            <a:extLst>
              <a:ext uri="{FF2B5EF4-FFF2-40B4-BE49-F238E27FC236}">
                <a16:creationId xmlns:a16="http://schemas.microsoft.com/office/drawing/2014/main" id="{3A71EBD3-3C6C-4A7E-ACE7-742AB4996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" y="5233988"/>
            <a:ext cx="396875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18" name="TextBox 7">
            <a:extLst>
              <a:ext uri="{FF2B5EF4-FFF2-40B4-BE49-F238E27FC236}">
                <a16:creationId xmlns:a16="http://schemas.microsoft.com/office/drawing/2014/main" id="{76641F1E-1D73-47C4-BEB2-4F64703FE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13" y="5548313"/>
            <a:ext cx="396875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19" name="TextBox 7">
            <a:extLst>
              <a:ext uri="{FF2B5EF4-FFF2-40B4-BE49-F238E27FC236}">
                <a16:creationId xmlns:a16="http://schemas.microsoft.com/office/drawing/2014/main" id="{DBC7DC9E-EE88-4F4E-8106-9F9272623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" y="5862638"/>
            <a:ext cx="396875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20" name="TextBox 7">
            <a:extLst>
              <a:ext uri="{FF2B5EF4-FFF2-40B4-BE49-F238E27FC236}">
                <a16:creationId xmlns:a16="http://schemas.microsoft.com/office/drawing/2014/main" id="{574FBF77-E22F-4A92-9264-6052AEECF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" y="6176963"/>
            <a:ext cx="396875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21" name="TextBox 7">
            <a:extLst>
              <a:ext uri="{FF2B5EF4-FFF2-40B4-BE49-F238E27FC236}">
                <a16:creationId xmlns:a16="http://schemas.microsoft.com/office/drawing/2014/main" id="{C7DDAA1D-AEF2-4BD8-93B9-FE27AF57E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13" y="6491288"/>
            <a:ext cx="396875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grpSp>
        <p:nvGrpSpPr>
          <p:cNvPr id="3" name="组合 143">
            <a:extLst>
              <a:ext uri="{FF2B5EF4-FFF2-40B4-BE49-F238E27FC236}">
                <a16:creationId xmlns:a16="http://schemas.microsoft.com/office/drawing/2014/main" id="{B378A9B6-F77C-4D8E-9F74-DFB3D20614AC}"/>
              </a:ext>
            </a:extLst>
          </p:cNvPr>
          <p:cNvGrpSpPr>
            <a:grpSpLocks/>
          </p:cNvGrpSpPr>
          <p:nvPr/>
        </p:nvGrpSpPr>
        <p:grpSpPr bwMode="auto">
          <a:xfrm>
            <a:off x="860425" y="3660775"/>
            <a:ext cx="398463" cy="3144838"/>
            <a:chOff x="-828600" y="3696204"/>
            <a:chExt cx="399504" cy="3144580"/>
          </a:xfrm>
        </p:grpSpPr>
        <p:sp>
          <p:nvSpPr>
            <p:cNvPr id="33848" name="TextBox 7">
              <a:extLst>
                <a:ext uri="{FF2B5EF4-FFF2-40B4-BE49-F238E27FC236}">
                  <a16:creationId xmlns:a16="http://schemas.microsoft.com/office/drawing/2014/main" id="{62B73767-A859-47B0-99D8-A5FEFFAB00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369620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.78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3849" name="TextBox 8">
              <a:extLst>
                <a:ext uri="{FF2B5EF4-FFF2-40B4-BE49-F238E27FC236}">
                  <a16:creationId xmlns:a16="http://schemas.microsoft.com/office/drawing/2014/main" id="{1FAC6667-8C92-4BC8-924F-713F724644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01060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.17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3850" name="TextBox 9">
              <a:extLst>
                <a:ext uri="{FF2B5EF4-FFF2-40B4-BE49-F238E27FC236}">
                  <a16:creationId xmlns:a16="http://schemas.microsoft.com/office/drawing/2014/main" id="{CC0A80FB-C3B8-4332-88A0-ECA3D7EE45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32554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.39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3851" name="TextBox 10">
              <a:extLst>
                <a:ext uri="{FF2B5EF4-FFF2-40B4-BE49-F238E27FC236}">
                  <a16:creationId xmlns:a16="http://schemas.microsoft.com/office/drawing/2014/main" id="{E90409D2-9051-41A0-9E0A-63A0B2E66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63994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.26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3852" name="TextBox 11">
              <a:extLst>
                <a:ext uri="{FF2B5EF4-FFF2-40B4-BE49-F238E27FC236}">
                  <a16:creationId xmlns:a16="http://schemas.microsoft.com/office/drawing/2014/main" id="{84A62337-9409-4FD0-948D-1D34B31376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95435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.72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3853" name="TextBox 12">
              <a:extLst>
                <a:ext uri="{FF2B5EF4-FFF2-40B4-BE49-F238E27FC236}">
                  <a16:creationId xmlns:a16="http://schemas.microsoft.com/office/drawing/2014/main" id="{B74D6E77-91B7-45F0-8560-C712D84543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526875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.94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3854" name="TextBox 9">
              <a:extLst>
                <a:ext uri="{FF2B5EF4-FFF2-40B4-BE49-F238E27FC236}">
                  <a16:creationId xmlns:a16="http://schemas.microsoft.com/office/drawing/2014/main" id="{839384DE-C5CF-4E0F-A06B-774305928D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558316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.21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3855" name="TextBox 10">
              <a:extLst>
                <a:ext uri="{FF2B5EF4-FFF2-40B4-BE49-F238E27FC236}">
                  <a16:creationId xmlns:a16="http://schemas.microsoft.com/office/drawing/2014/main" id="{2C62D22D-819B-49BC-A087-B6C4A2F59A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589756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.12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3856" name="TextBox 11">
              <a:extLst>
                <a:ext uri="{FF2B5EF4-FFF2-40B4-BE49-F238E27FC236}">
                  <a16:creationId xmlns:a16="http://schemas.microsoft.com/office/drawing/2014/main" id="{6FF13F95-7B39-4193-80EC-4D6F5F8E5A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621197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.23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3857" name="TextBox 12">
              <a:extLst>
                <a:ext uri="{FF2B5EF4-FFF2-40B4-BE49-F238E27FC236}">
                  <a16:creationId xmlns:a16="http://schemas.microsoft.com/office/drawing/2014/main" id="{E76C596F-CA7A-4E8B-A4AD-BD0A7608F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652637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.68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225" name="TextBox 7">
            <a:extLst>
              <a:ext uri="{FF2B5EF4-FFF2-40B4-BE49-F238E27FC236}">
                <a16:creationId xmlns:a16="http://schemas.microsoft.com/office/drawing/2014/main" id="{E519065B-6E90-4F22-87AE-99C9CAF72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163" y="4643438"/>
            <a:ext cx="398462" cy="2381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26" name="TextBox 7">
            <a:extLst>
              <a:ext uri="{FF2B5EF4-FFF2-40B4-BE49-F238E27FC236}">
                <a16:creationId xmlns:a16="http://schemas.microsoft.com/office/drawing/2014/main" id="{398A46A5-B69F-4A2B-B484-28E0F028B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163" y="5586413"/>
            <a:ext cx="398462" cy="2381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27" name="TextBox 7">
            <a:extLst>
              <a:ext uri="{FF2B5EF4-FFF2-40B4-BE49-F238E27FC236}">
                <a16:creationId xmlns:a16="http://schemas.microsoft.com/office/drawing/2014/main" id="{6CE891AB-82D8-421B-A244-7D0E9D964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163" y="6529388"/>
            <a:ext cx="398462" cy="2381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22" name="TextBox 7">
            <a:extLst>
              <a:ext uri="{FF2B5EF4-FFF2-40B4-BE49-F238E27FC236}">
                <a16:creationId xmlns:a16="http://schemas.microsoft.com/office/drawing/2014/main" id="{A18F26D7-DB5B-4EE3-A687-65A3F7DDF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163" y="5913438"/>
            <a:ext cx="889000" cy="2381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23" name="TextBox 7">
            <a:extLst>
              <a:ext uri="{FF2B5EF4-FFF2-40B4-BE49-F238E27FC236}">
                <a16:creationId xmlns:a16="http://schemas.microsoft.com/office/drawing/2014/main" id="{23401D56-198F-4085-B699-28133C315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3" y="4316413"/>
            <a:ext cx="1365250" cy="2381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24" name="TextBox 7">
            <a:extLst>
              <a:ext uri="{FF2B5EF4-FFF2-40B4-BE49-F238E27FC236}">
                <a16:creationId xmlns:a16="http://schemas.microsoft.com/office/drawing/2014/main" id="{6C5CAC7D-7C8F-4244-9970-EACC9E2E6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163" y="4014788"/>
            <a:ext cx="889000" cy="2365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grpSp>
        <p:nvGrpSpPr>
          <p:cNvPr id="4" name="组合 155">
            <a:extLst>
              <a:ext uri="{FF2B5EF4-FFF2-40B4-BE49-F238E27FC236}">
                <a16:creationId xmlns:a16="http://schemas.microsoft.com/office/drawing/2014/main" id="{EBE0EE7E-496A-4803-A1B9-1ECFB7262C4A}"/>
              </a:ext>
            </a:extLst>
          </p:cNvPr>
          <p:cNvGrpSpPr>
            <a:grpSpLocks/>
          </p:cNvGrpSpPr>
          <p:nvPr/>
        </p:nvGrpSpPr>
        <p:grpSpPr bwMode="auto">
          <a:xfrm>
            <a:off x="3240088" y="3660775"/>
            <a:ext cx="400050" cy="3144838"/>
            <a:chOff x="-828600" y="3696204"/>
            <a:chExt cx="399504" cy="3144580"/>
          </a:xfrm>
        </p:grpSpPr>
        <p:sp>
          <p:nvSpPr>
            <p:cNvPr id="33838" name="TextBox 7">
              <a:extLst>
                <a:ext uri="{FF2B5EF4-FFF2-40B4-BE49-F238E27FC236}">
                  <a16:creationId xmlns:a16="http://schemas.microsoft.com/office/drawing/2014/main" id="{B077C7AD-F10B-4772-9338-3B79E9F748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369620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ea typeface="黑体" panose="02010609060101010101" pitchFamily="49" charset="-122"/>
                </a:rPr>
                <a:t>0</a:t>
              </a:r>
              <a:endParaRPr lang="zh-CN" altLang="en-US" sz="1400">
                <a:ea typeface="黑体" panose="02010609060101010101" pitchFamily="49" charset="-122"/>
              </a:endParaRPr>
            </a:p>
          </p:txBody>
        </p:sp>
        <p:sp>
          <p:nvSpPr>
            <p:cNvPr id="33839" name="TextBox 8">
              <a:extLst>
                <a:ext uri="{FF2B5EF4-FFF2-40B4-BE49-F238E27FC236}">
                  <a16:creationId xmlns:a16="http://schemas.microsoft.com/office/drawing/2014/main" id="{997B77F0-9970-43C4-AD75-7259504CED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01060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ea typeface="黑体" panose="02010609060101010101" pitchFamily="49" charset="-122"/>
                </a:rPr>
                <a:t>1</a:t>
              </a:r>
              <a:endParaRPr lang="zh-CN" altLang="en-US" sz="1400">
                <a:ea typeface="黑体" panose="02010609060101010101" pitchFamily="49" charset="-122"/>
              </a:endParaRPr>
            </a:p>
          </p:txBody>
        </p:sp>
        <p:sp>
          <p:nvSpPr>
            <p:cNvPr id="33840" name="TextBox 9">
              <a:extLst>
                <a:ext uri="{FF2B5EF4-FFF2-40B4-BE49-F238E27FC236}">
                  <a16:creationId xmlns:a16="http://schemas.microsoft.com/office/drawing/2014/main" id="{381E1C03-9BBF-43E9-810C-5DB7CFCB5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32554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ea typeface="黑体" panose="02010609060101010101" pitchFamily="49" charset="-122"/>
                </a:rPr>
                <a:t>2</a:t>
              </a:r>
              <a:endParaRPr lang="zh-CN" altLang="en-US" sz="1400">
                <a:ea typeface="黑体" panose="02010609060101010101" pitchFamily="49" charset="-122"/>
              </a:endParaRPr>
            </a:p>
          </p:txBody>
        </p:sp>
        <p:sp>
          <p:nvSpPr>
            <p:cNvPr id="33841" name="TextBox 10">
              <a:extLst>
                <a:ext uri="{FF2B5EF4-FFF2-40B4-BE49-F238E27FC236}">
                  <a16:creationId xmlns:a16="http://schemas.microsoft.com/office/drawing/2014/main" id="{1DFA6AF8-9C59-499F-9490-743D490EDB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63994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ea typeface="黑体" panose="02010609060101010101" pitchFamily="49" charset="-122"/>
                </a:rPr>
                <a:t>3</a:t>
              </a:r>
              <a:endParaRPr lang="zh-CN" altLang="en-US" sz="1400">
                <a:ea typeface="黑体" panose="02010609060101010101" pitchFamily="49" charset="-122"/>
              </a:endParaRPr>
            </a:p>
          </p:txBody>
        </p:sp>
        <p:sp>
          <p:nvSpPr>
            <p:cNvPr id="33842" name="TextBox 11">
              <a:extLst>
                <a:ext uri="{FF2B5EF4-FFF2-40B4-BE49-F238E27FC236}">
                  <a16:creationId xmlns:a16="http://schemas.microsoft.com/office/drawing/2014/main" id="{2BEFB494-B6E5-4954-82E9-081D915F3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95435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ea typeface="黑体" panose="02010609060101010101" pitchFamily="49" charset="-122"/>
                </a:rPr>
                <a:t>4</a:t>
              </a:r>
              <a:endParaRPr lang="zh-CN" altLang="en-US" sz="1400">
                <a:ea typeface="黑体" panose="02010609060101010101" pitchFamily="49" charset="-122"/>
              </a:endParaRPr>
            </a:p>
          </p:txBody>
        </p:sp>
        <p:sp>
          <p:nvSpPr>
            <p:cNvPr id="33843" name="TextBox 12">
              <a:extLst>
                <a:ext uri="{FF2B5EF4-FFF2-40B4-BE49-F238E27FC236}">
                  <a16:creationId xmlns:a16="http://schemas.microsoft.com/office/drawing/2014/main" id="{A6D7A1E7-630C-48DB-A57E-D5871F5AE7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526875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ea typeface="黑体" panose="02010609060101010101" pitchFamily="49" charset="-122"/>
                </a:rPr>
                <a:t>5</a:t>
              </a:r>
              <a:endParaRPr lang="zh-CN" altLang="en-US" sz="1400">
                <a:ea typeface="黑体" panose="02010609060101010101" pitchFamily="49" charset="-122"/>
              </a:endParaRPr>
            </a:p>
          </p:txBody>
        </p:sp>
        <p:sp>
          <p:nvSpPr>
            <p:cNvPr id="33844" name="TextBox 9">
              <a:extLst>
                <a:ext uri="{FF2B5EF4-FFF2-40B4-BE49-F238E27FC236}">
                  <a16:creationId xmlns:a16="http://schemas.microsoft.com/office/drawing/2014/main" id="{8A26FA47-931A-4316-A7A9-6F68B746F1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558316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ea typeface="黑体" panose="02010609060101010101" pitchFamily="49" charset="-122"/>
                </a:rPr>
                <a:t>6</a:t>
              </a:r>
              <a:endParaRPr lang="zh-CN" altLang="en-US" sz="1400">
                <a:ea typeface="黑体" panose="02010609060101010101" pitchFamily="49" charset="-122"/>
              </a:endParaRPr>
            </a:p>
          </p:txBody>
        </p:sp>
        <p:sp>
          <p:nvSpPr>
            <p:cNvPr id="33845" name="TextBox 10">
              <a:extLst>
                <a:ext uri="{FF2B5EF4-FFF2-40B4-BE49-F238E27FC236}">
                  <a16:creationId xmlns:a16="http://schemas.microsoft.com/office/drawing/2014/main" id="{18479A8C-3B86-4668-9DFE-743C92C3BF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589756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ea typeface="黑体" panose="02010609060101010101" pitchFamily="49" charset="-122"/>
                </a:rPr>
                <a:t>7</a:t>
              </a:r>
              <a:endParaRPr lang="zh-CN" altLang="en-US" sz="1400">
                <a:ea typeface="黑体" panose="02010609060101010101" pitchFamily="49" charset="-122"/>
              </a:endParaRPr>
            </a:p>
          </p:txBody>
        </p:sp>
        <p:sp>
          <p:nvSpPr>
            <p:cNvPr id="33846" name="TextBox 11">
              <a:extLst>
                <a:ext uri="{FF2B5EF4-FFF2-40B4-BE49-F238E27FC236}">
                  <a16:creationId xmlns:a16="http://schemas.microsoft.com/office/drawing/2014/main" id="{E1F1D73A-F127-487B-A157-03FEA08079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621197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ea typeface="黑体" panose="02010609060101010101" pitchFamily="49" charset="-122"/>
                </a:rPr>
                <a:t>8</a:t>
              </a:r>
              <a:endParaRPr lang="zh-CN" altLang="en-US" sz="1400">
                <a:ea typeface="黑体" panose="02010609060101010101" pitchFamily="49" charset="-122"/>
              </a:endParaRPr>
            </a:p>
          </p:txBody>
        </p:sp>
        <p:sp>
          <p:nvSpPr>
            <p:cNvPr id="33847" name="TextBox 12">
              <a:extLst>
                <a:ext uri="{FF2B5EF4-FFF2-40B4-BE49-F238E27FC236}">
                  <a16:creationId xmlns:a16="http://schemas.microsoft.com/office/drawing/2014/main" id="{F1EF0E5C-CA10-4BCD-829C-6A132B95A6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652637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ea typeface="黑体" panose="02010609060101010101" pitchFamily="49" charset="-122"/>
                </a:rPr>
                <a:t>9</a:t>
              </a:r>
              <a:endParaRPr lang="zh-CN" altLang="en-US" sz="1400">
                <a:ea typeface="黑体" panose="02010609060101010101" pitchFamily="49" charset="-122"/>
              </a:endParaRPr>
            </a:p>
          </p:txBody>
        </p:sp>
      </p:grpSp>
      <p:sp>
        <p:nvSpPr>
          <p:cNvPr id="167" name="TextBox 7">
            <a:extLst>
              <a:ext uri="{FF2B5EF4-FFF2-40B4-BE49-F238E27FC236}">
                <a16:creationId xmlns:a16="http://schemas.microsoft.com/office/drawing/2014/main" id="{C2ABE624-E5C5-4BAB-A381-064A2C022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163" y="5900738"/>
            <a:ext cx="398462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.78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68" name="TextBox 7">
            <a:extLst>
              <a:ext uri="{FF2B5EF4-FFF2-40B4-BE49-F238E27FC236}">
                <a16:creationId xmlns:a16="http://schemas.microsoft.com/office/drawing/2014/main" id="{366943E6-5AD1-4963-B574-964ED2A40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3700" y="5900738"/>
            <a:ext cx="398463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.72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69" name="TextBox 7">
            <a:extLst>
              <a:ext uri="{FF2B5EF4-FFF2-40B4-BE49-F238E27FC236}">
                <a16:creationId xmlns:a16="http://schemas.microsoft.com/office/drawing/2014/main" id="{E919A637-D9AF-444B-966B-128EF06A2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163" y="4014788"/>
            <a:ext cx="398462" cy="236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.17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70" name="TextBox 7">
            <a:extLst>
              <a:ext uri="{FF2B5EF4-FFF2-40B4-BE49-F238E27FC236}">
                <a16:creationId xmlns:a16="http://schemas.microsoft.com/office/drawing/2014/main" id="{E19BBE92-2575-4D13-9385-1758D94C8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3700" y="4014788"/>
            <a:ext cx="398463" cy="236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.12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71" name="TextBox 7">
            <a:extLst>
              <a:ext uri="{FF2B5EF4-FFF2-40B4-BE49-F238E27FC236}">
                <a16:creationId xmlns:a16="http://schemas.microsoft.com/office/drawing/2014/main" id="{1D8FC62B-6605-4B1E-B3A7-490724D66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163" y="4329113"/>
            <a:ext cx="398462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.26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72" name="TextBox 7">
            <a:extLst>
              <a:ext uri="{FF2B5EF4-FFF2-40B4-BE49-F238E27FC236}">
                <a16:creationId xmlns:a16="http://schemas.microsoft.com/office/drawing/2014/main" id="{F35CCDD3-83EA-4339-B3AD-30B6B621D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3700" y="4329113"/>
            <a:ext cx="398463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.21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73" name="TextBox 7">
            <a:extLst>
              <a:ext uri="{FF2B5EF4-FFF2-40B4-BE49-F238E27FC236}">
                <a16:creationId xmlns:a16="http://schemas.microsoft.com/office/drawing/2014/main" id="{B01FA182-9FCE-480E-BA0C-0635AE182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7888" y="4316413"/>
            <a:ext cx="396875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.23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74" name="TextBox 7">
            <a:extLst>
              <a:ext uri="{FF2B5EF4-FFF2-40B4-BE49-F238E27FC236}">
                <a16:creationId xmlns:a16="http://schemas.microsoft.com/office/drawing/2014/main" id="{D02044E8-E53C-4EAD-B129-63E7C04F1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163" y="4643438"/>
            <a:ext cx="398462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.39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75" name="TextBox 7">
            <a:extLst>
              <a:ext uri="{FF2B5EF4-FFF2-40B4-BE49-F238E27FC236}">
                <a16:creationId xmlns:a16="http://schemas.microsoft.com/office/drawing/2014/main" id="{DCC75074-8E47-4346-919D-0D7AB7EA2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163" y="5586413"/>
            <a:ext cx="398462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.68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76" name="TextBox 7">
            <a:extLst>
              <a:ext uri="{FF2B5EF4-FFF2-40B4-BE49-F238E27FC236}">
                <a16:creationId xmlns:a16="http://schemas.microsoft.com/office/drawing/2014/main" id="{7BB49E2D-6F2C-4129-8C9D-1AC1E90A0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163" y="6529388"/>
            <a:ext cx="398462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.94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201" grpId="0" animBg="1"/>
      <p:bldP spid="202" grpId="0" animBg="1"/>
      <p:bldP spid="203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5" grpId="0" animBg="1"/>
      <p:bldP spid="226" grpId="0" animBg="1"/>
      <p:bldP spid="227" grpId="0" animBg="1"/>
      <p:bldP spid="222" grpId="0" animBg="1"/>
      <p:bldP spid="223" grpId="0" animBg="1"/>
      <p:bldP spid="224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>
            <a:extLst>
              <a:ext uri="{FF2B5EF4-FFF2-40B4-BE49-F238E27FC236}">
                <a16:creationId xmlns:a16="http://schemas.microsoft.com/office/drawing/2014/main" id="{16127A67-609A-4D9F-BD70-A851EFCE7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排序的概念</a:t>
            </a:r>
          </a:p>
        </p:txBody>
      </p:sp>
      <p:sp>
        <p:nvSpPr>
          <p:cNvPr id="7171" name="内容占位符 2">
            <a:extLst>
              <a:ext uri="{FF2B5EF4-FFF2-40B4-BE49-F238E27FC236}">
                <a16:creationId xmlns:a16="http://schemas.microsoft.com/office/drawing/2014/main" id="{FFCF455A-E6BB-47F7-BC66-7FD748A33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排序的稳定性</a:t>
            </a:r>
            <a:endParaRPr lang="en-US" altLang="zh-CN"/>
          </a:p>
          <a:p>
            <a:pPr lvl="1"/>
            <a:r>
              <a:rPr lang="zh-CN" altLang="en-US"/>
              <a:t>两数据元素排序码相同，排序前后两元素先后顺序</a:t>
            </a:r>
            <a:endParaRPr lang="en-US" altLang="zh-CN"/>
          </a:p>
          <a:p>
            <a:pPr lvl="2"/>
            <a:r>
              <a:rPr lang="zh-CN" altLang="en-US"/>
              <a:t>若相同，则是稳定的</a:t>
            </a:r>
            <a:endParaRPr lang="en-US" altLang="zh-CN"/>
          </a:p>
          <a:p>
            <a:pPr lvl="2"/>
            <a:r>
              <a:rPr lang="zh-CN" altLang="en-US"/>
              <a:t>若不同，则不稳定</a:t>
            </a:r>
            <a:endParaRPr lang="en-US" altLang="zh-CN"/>
          </a:p>
          <a:p>
            <a:r>
              <a:rPr lang="zh-CN" altLang="en-US"/>
              <a:t>内排序和外排序</a:t>
            </a:r>
            <a:endParaRPr lang="en-US" altLang="zh-CN"/>
          </a:p>
          <a:p>
            <a:pPr lvl="1"/>
            <a:r>
              <a:rPr lang="zh-CN" altLang="en-US"/>
              <a:t>内排序</a:t>
            </a:r>
            <a:endParaRPr lang="en-US" altLang="zh-CN"/>
          </a:p>
          <a:p>
            <a:pPr lvl="2"/>
            <a:r>
              <a:rPr lang="zh-CN" altLang="en-US"/>
              <a:t>所有元素都在存在内存的排序</a:t>
            </a:r>
            <a:endParaRPr lang="en-US" altLang="zh-CN"/>
          </a:p>
          <a:p>
            <a:pPr lvl="1"/>
            <a:r>
              <a:rPr lang="zh-CN" altLang="en-US"/>
              <a:t>外排序</a:t>
            </a:r>
            <a:endParaRPr lang="en-US" altLang="zh-CN"/>
          </a:p>
          <a:p>
            <a:pPr lvl="2"/>
            <a:r>
              <a:rPr lang="zh-CN" altLang="en-US"/>
              <a:t>数据太多，内存放不下，而存放在外部存储器，排序时需要经常在内、外存之间读写数据</a:t>
            </a:r>
          </a:p>
        </p:txBody>
      </p:sp>
      <p:sp>
        <p:nvSpPr>
          <p:cNvPr id="7172" name="灯片编号占位符 3">
            <a:extLst>
              <a:ext uri="{FF2B5EF4-FFF2-40B4-BE49-F238E27FC236}">
                <a16:creationId xmlns:a16="http://schemas.microsoft.com/office/drawing/2014/main" id="{1845B7B6-8185-43FC-B4B2-FC9E5D7E7A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4B5C309-27DB-49AA-8B5B-DE4CF1A52EEA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4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pSp>
        <p:nvGrpSpPr>
          <p:cNvPr id="7173" name="组合 8">
            <a:extLst>
              <a:ext uri="{FF2B5EF4-FFF2-40B4-BE49-F238E27FC236}">
                <a16:creationId xmlns:a16="http://schemas.microsoft.com/office/drawing/2014/main" id="{7D5CE98A-A1FB-40C6-9431-EBC687A0C68F}"/>
              </a:ext>
            </a:extLst>
          </p:cNvPr>
          <p:cNvGrpSpPr>
            <a:grpSpLocks/>
          </p:cNvGrpSpPr>
          <p:nvPr/>
        </p:nvGrpSpPr>
        <p:grpSpPr bwMode="auto">
          <a:xfrm>
            <a:off x="5657850" y="3000375"/>
            <a:ext cx="2406650" cy="369888"/>
            <a:chOff x="5325990" y="3224383"/>
            <a:chExt cx="2405788" cy="369332"/>
          </a:xfrm>
        </p:grpSpPr>
        <p:sp>
          <p:nvSpPr>
            <p:cNvPr id="7189" name="TextBox 4">
              <a:extLst>
                <a:ext uri="{FF2B5EF4-FFF2-40B4-BE49-F238E27FC236}">
                  <a16:creationId xmlns:a16="http://schemas.microsoft.com/office/drawing/2014/main" id="{FA9ED572-3258-4791-B5EC-486393316F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5990" y="3224383"/>
              <a:ext cx="595035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1(a)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7190" name="TextBox 5">
              <a:extLst>
                <a:ext uri="{FF2B5EF4-FFF2-40B4-BE49-F238E27FC236}">
                  <a16:creationId xmlns:a16="http://schemas.microsoft.com/office/drawing/2014/main" id="{B36396C5-DC19-4275-A2E6-2E34A6C929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21025" y="3224383"/>
              <a:ext cx="607859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2(b)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7191" name="TextBox 6">
              <a:extLst>
                <a:ext uri="{FF2B5EF4-FFF2-40B4-BE49-F238E27FC236}">
                  <a16:creationId xmlns:a16="http://schemas.microsoft.com/office/drawing/2014/main" id="{7E8ADA0B-AAB5-49ED-85F9-EFBE33A91C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8884" y="3224383"/>
              <a:ext cx="595035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2(c)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7192" name="TextBox 7">
              <a:extLst>
                <a:ext uri="{FF2B5EF4-FFF2-40B4-BE49-F238E27FC236}">
                  <a16:creationId xmlns:a16="http://schemas.microsoft.com/office/drawing/2014/main" id="{0E457828-019F-440D-9D8A-C548D13C19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3919" y="3224383"/>
              <a:ext cx="607859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3(d)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grpSp>
        <p:nvGrpSpPr>
          <p:cNvPr id="7174" name="组合 9">
            <a:extLst>
              <a:ext uri="{FF2B5EF4-FFF2-40B4-BE49-F238E27FC236}">
                <a16:creationId xmlns:a16="http://schemas.microsoft.com/office/drawing/2014/main" id="{E631B204-3CE5-43CD-AC0C-2F84BF4CC9D5}"/>
              </a:ext>
            </a:extLst>
          </p:cNvPr>
          <p:cNvGrpSpPr>
            <a:grpSpLocks/>
          </p:cNvGrpSpPr>
          <p:nvPr/>
        </p:nvGrpSpPr>
        <p:grpSpPr bwMode="auto">
          <a:xfrm>
            <a:off x="5657850" y="3573463"/>
            <a:ext cx="2406650" cy="368300"/>
            <a:chOff x="5325990" y="3224383"/>
            <a:chExt cx="2405788" cy="369332"/>
          </a:xfrm>
        </p:grpSpPr>
        <p:sp>
          <p:nvSpPr>
            <p:cNvPr id="7185" name="TextBox 10">
              <a:extLst>
                <a:ext uri="{FF2B5EF4-FFF2-40B4-BE49-F238E27FC236}">
                  <a16:creationId xmlns:a16="http://schemas.microsoft.com/office/drawing/2014/main" id="{F229EA0C-7D5E-4BED-809A-3CE6124C5E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5990" y="3224383"/>
              <a:ext cx="595035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1(a)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7186" name="TextBox 11">
              <a:extLst>
                <a:ext uri="{FF2B5EF4-FFF2-40B4-BE49-F238E27FC236}">
                  <a16:creationId xmlns:a16="http://schemas.microsoft.com/office/drawing/2014/main" id="{A229C714-96A4-40CC-9701-786F6DDA1F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21025" y="3224383"/>
              <a:ext cx="607859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6600"/>
                  </a:solidFill>
                  <a:ea typeface="黑体" panose="02010609060101010101" pitchFamily="49" charset="-122"/>
                </a:rPr>
                <a:t>2(c)</a:t>
              </a:r>
              <a:endParaRPr lang="zh-CN" altLang="en-US" b="1">
                <a:solidFill>
                  <a:srgbClr val="0066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7187" name="TextBox 12">
              <a:extLst>
                <a:ext uri="{FF2B5EF4-FFF2-40B4-BE49-F238E27FC236}">
                  <a16:creationId xmlns:a16="http://schemas.microsoft.com/office/drawing/2014/main" id="{22B49F46-1AE8-4CEA-BF2B-87C8DBB825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8884" y="3224383"/>
              <a:ext cx="607859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6600"/>
                  </a:solidFill>
                  <a:ea typeface="黑体" panose="02010609060101010101" pitchFamily="49" charset="-122"/>
                </a:rPr>
                <a:t>2(b)</a:t>
              </a:r>
              <a:endParaRPr lang="zh-CN" altLang="en-US" b="1">
                <a:solidFill>
                  <a:srgbClr val="0066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7188" name="TextBox 13">
              <a:extLst>
                <a:ext uri="{FF2B5EF4-FFF2-40B4-BE49-F238E27FC236}">
                  <a16:creationId xmlns:a16="http://schemas.microsoft.com/office/drawing/2014/main" id="{433B4C5F-B1CE-4DE4-AC83-1EDBDE7693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3919" y="3224383"/>
              <a:ext cx="607859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3(d)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grpSp>
        <p:nvGrpSpPr>
          <p:cNvPr id="7175" name="组合 14">
            <a:extLst>
              <a:ext uri="{FF2B5EF4-FFF2-40B4-BE49-F238E27FC236}">
                <a16:creationId xmlns:a16="http://schemas.microsoft.com/office/drawing/2014/main" id="{2F733A3B-DD44-417A-88EE-B29DB7A2306B}"/>
              </a:ext>
            </a:extLst>
          </p:cNvPr>
          <p:cNvGrpSpPr>
            <a:grpSpLocks/>
          </p:cNvGrpSpPr>
          <p:nvPr/>
        </p:nvGrpSpPr>
        <p:grpSpPr bwMode="auto">
          <a:xfrm>
            <a:off x="5657850" y="2457450"/>
            <a:ext cx="2393950" cy="369888"/>
            <a:chOff x="5325990" y="3224383"/>
            <a:chExt cx="2392751" cy="370367"/>
          </a:xfrm>
        </p:grpSpPr>
        <p:sp>
          <p:nvSpPr>
            <p:cNvPr id="7181" name="TextBox 15">
              <a:extLst>
                <a:ext uri="{FF2B5EF4-FFF2-40B4-BE49-F238E27FC236}">
                  <a16:creationId xmlns:a16="http://schemas.microsoft.com/office/drawing/2014/main" id="{11C3A6F0-6A87-4EEB-8F79-131A5BE14D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5990" y="3224383"/>
              <a:ext cx="607641" cy="370367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2(b)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7182" name="TextBox 16">
              <a:extLst>
                <a:ext uri="{FF2B5EF4-FFF2-40B4-BE49-F238E27FC236}">
                  <a16:creationId xmlns:a16="http://schemas.microsoft.com/office/drawing/2014/main" id="{0CFDB98A-56DB-48CA-9F23-EDE40FC32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21025" y="3224383"/>
              <a:ext cx="607859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1(a)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7183" name="TextBox 17">
              <a:extLst>
                <a:ext uri="{FF2B5EF4-FFF2-40B4-BE49-F238E27FC236}">
                  <a16:creationId xmlns:a16="http://schemas.microsoft.com/office/drawing/2014/main" id="{0CDD459A-A6F0-492C-8F06-BB292B3C23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8884" y="3224383"/>
              <a:ext cx="607859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3(d)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7184" name="TextBox 18">
              <a:extLst>
                <a:ext uri="{FF2B5EF4-FFF2-40B4-BE49-F238E27FC236}">
                  <a16:creationId xmlns:a16="http://schemas.microsoft.com/office/drawing/2014/main" id="{53C3BC3B-18DA-408E-A259-3EB384A713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3919" y="3224383"/>
              <a:ext cx="594822" cy="370367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2(c)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7176" name="TextBox 20">
            <a:extLst>
              <a:ext uri="{FF2B5EF4-FFF2-40B4-BE49-F238E27FC236}">
                <a16:creationId xmlns:a16="http://schemas.microsoft.com/office/drawing/2014/main" id="{71706529-B473-4D1D-853E-705CE02CD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6488" y="2459038"/>
            <a:ext cx="649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初始</a:t>
            </a:r>
          </a:p>
        </p:txBody>
      </p:sp>
      <p:sp>
        <p:nvSpPr>
          <p:cNvPr id="7177" name="TextBox 21">
            <a:extLst>
              <a:ext uri="{FF2B5EF4-FFF2-40B4-BE49-F238E27FC236}">
                <a16:creationId xmlns:a16="http://schemas.microsoft.com/office/drawing/2014/main" id="{E5C543C0-4132-474B-B29A-64B33A9C3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2979738"/>
            <a:ext cx="777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排序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1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7178" name="TextBox 22">
            <a:extLst>
              <a:ext uri="{FF2B5EF4-FFF2-40B4-BE49-F238E27FC236}">
                <a16:creationId xmlns:a16="http://schemas.microsoft.com/office/drawing/2014/main" id="{F3085D2B-6695-4212-943C-67813F032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3573463"/>
            <a:ext cx="777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排序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7179" name="TextBox 23">
            <a:extLst>
              <a:ext uri="{FF2B5EF4-FFF2-40B4-BE49-F238E27FC236}">
                <a16:creationId xmlns:a16="http://schemas.microsoft.com/office/drawing/2014/main" id="{DCD0F5CF-303A-4AEA-9015-FA17F611A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1350" y="2997200"/>
            <a:ext cx="882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稳定的</a:t>
            </a:r>
          </a:p>
        </p:txBody>
      </p:sp>
      <p:sp>
        <p:nvSpPr>
          <p:cNvPr id="7180" name="TextBox 24">
            <a:extLst>
              <a:ext uri="{FF2B5EF4-FFF2-40B4-BE49-F238E27FC236}">
                <a16:creationId xmlns:a16="http://schemas.microsoft.com/office/drawing/2014/main" id="{0D9AF7CA-5AC2-4DF4-BDA0-5FAB1EEE7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1350" y="3573463"/>
            <a:ext cx="882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不稳定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标题 1">
            <a:extLst>
              <a:ext uri="{FF2B5EF4-FFF2-40B4-BE49-F238E27FC236}">
                <a16:creationId xmlns:a16="http://schemas.microsoft.com/office/drawing/2014/main" id="{DDDE572E-6B5C-4725-8B38-2C15CF172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桶式排序</a:t>
            </a:r>
          </a:p>
        </p:txBody>
      </p:sp>
      <p:sp>
        <p:nvSpPr>
          <p:cNvPr id="34819" name="内容占位符 2">
            <a:extLst>
              <a:ext uri="{FF2B5EF4-FFF2-40B4-BE49-F238E27FC236}">
                <a16:creationId xmlns:a16="http://schemas.microsoft.com/office/drawing/2014/main" id="{1AA5F218-D92A-4E07-A516-C6145618E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算法分析</a:t>
            </a:r>
            <a:endParaRPr lang="en-US" altLang="zh-CN"/>
          </a:p>
          <a:p>
            <a:pPr lvl="1"/>
            <a:r>
              <a:rPr lang="zh-CN" altLang="en-US"/>
              <a:t>整个桶排序时间复杂度为</a:t>
            </a:r>
            <a:endParaRPr lang="en-US" altLang="zh-CN"/>
          </a:p>
          <a:p>
            <a:pPr lvl="2"/>
            <a:r>
              <a:rPr lang="zh-CN" altLang="en-US"/>
              <a:t>将元素分配到各个桶中的时间复杂度为</a:t>
            </a:r>
            <a:r>
              <a:rPr lang="en-US" altLang="zh-CN"/>
              <a:t>O(n)</a:t>
            </a:r>
          </a:p>
          <a:p>
            <a:pPr lvl="2"/>
            <a:r>
              <a:rPr lang="zh-CN" altLang="en-US"/>
              <a:t>假设每个桶中序列使用直接插入排序，时间复杂度为</a:t>
            </a:r>
            <a:r>
              <a:rPr lang="en-US" altLang="zh-CN"/>
              <a:t>O(n</a:t>
            </a:r>
            <a:r>
              <a:rPr lang="en-US" altLang="zh-CN" baseline="-25000"/>
              <a:t>i</a:t>
            </a:r>
            <a:r>
              <a:rPr lang="en-US" altLang="zh-CN" baseline="30000"/>
              <a:t>2</a:t>
            </a:r>
            <a:r>
              <a:rPr lang="en-US" altLang="zh-CN"/>
              <a:t>)</a:t>
            </a:r>
          </a:p>
          <a:p>
            <a:pPr lvl="1"/>
            <a:r>
              <a:rPr lang="zh-CN" altLang="en-US"/>
              <a:t>极限情况下，每个桶放一个元素，桶排序最好效率为</a:t>
            </a:r>
            <a:r>
              <a:rPr lang="en-US" altLang="zh-CN"/>
              <a:t>O(n)</a:t>
            </a:r>
            <a:endParaRPr lang="zh-CN" altLang="en-US"/>
          </a:p>
        </p:txBody>
      </p:sp>
      <p:sp>
        <p:nvSpPr>
          <p:cNvPr id="34820" name="灯片编号占位符 3">
            <a:extLst>
              <a:ext uri="{FF2B5EF4-FFF2-40B4-BE49-F238E27FC236}">
                <a16:creationId xmlns:a16="http://schemas.microsoft.com/office/drawing/2014/main" id="{FFFB93E5-29BF-4CE2-A8CD-C619F775D1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DF58B9A-C20D-43A0-ADF9-CBD66844535C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40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aphicFrame>
        <p:nvGraphicFramePr>
          <p:cNvPr id="34821" name="对象 15">
            <a:extLst>
              <a:ext uri="{FF2B5EF4-FFF2-40B4-BE49-F238E27FC236}">
                <a16:creationId xmlns:a16="http://schemas.microsoft.com/office/drawing/2014/main" id="{D4EC9E40-AA81-4A87-B4CD-59D128A391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11750" y="1773238"/>
          <a:ext cx="304958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43143" imgH="428625" progId="Equation.3">
                  <p:embed/>
                </p:oleObj>
              </mc:Choice>
              <mc:Fallback>
                <p:oleObj name="Equation" r:id="rId2" imgW="1743143" imgH="428625" progId="Equation.3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0" y="1773238"/>
                        <a:ext cx="3049588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标题 1">
            <a:extLst>
              <a:ext uri="{FF2B5EF4-FFF2-40B4-BE49-F238E27FC236}">
                <a16:creationId xmlns:a16="http://schemas.microsoft.com/office/drawing/2014/main" id="{529F00E7-F6E4-45CD-953D-0D7B14556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基数排序</a:t>
            </a:r>
          </a:p>
        </p:txBody>
      </p:sp>
      <p:sp>
        <p:nvSpPr>
          <p:cNvPr id="35843" name="内容占位符 2">
            <a:extLst>
              <a:ext uri="{FF2B5EF4-FFF2-40B4-BE49-F238E27FC236}">
                <a16:creationId xmlns:a16="http://schemas.microsoft.com/office/drawing/2014/main" id="{E4954B20-96C1-47B8-BD9A-02E008B58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多排序码排序</a:t>
            </a:r>
            <a:endParaRPr lang="en-US" altLang="zh-CN"/>
          </a:p>
          <a:p>
            <a:pPr lvl="1"/>
            <a:r>
              <a:rPr lang="zh-CN" altLang="en-US"/>
              <a:t>花色：</a:t>
            </a:r>
            <a:r>
              <a:rPr lang="zh-CN" altLang="en-US">
                <a:sym typeface="Symbol" panose="05050102010706020507" pitchFamily="18" charset="2"/>
              </a:rPr>
              <a:t></a:t>
            </a:r>
            <a:r>
              <a:rPr lang="zh-CN" altLang="en-US"/>
              <a:t> </a:t>
            </a:r>
            <a:r>
              <a:rPr lang="zh-CN" altLang="en-US">
                <a:sym typeface="Symbol" panose="05050102010706020507" pitchFamily="18" charset="2"/>
              </a:rPr>
              <a:t></a:t>
            </a:r>
            <a:r>
              <a:rPr lang="zh-CN" altLang="en-US"/>
              <a:t> </a:t>
            </a:r>
            <a:r>
              <a:rPr lang="zh-CN" altLang="en-US">
                <a:solidFill>
                  <a:srgbClr val="C00000"/>
                </a:solidFill>
                <a:sym typeface="Symbol" panose="05050102010706020507" pitchFamily="18" charset="2"/>
              </a:rPr>
              <a:t></a:t>
            </a:r>
            <a:r>
              <a:rPr lang="zh-CN" altLang="en-US"/>
              <a:t> </a:t>
            </a:r>
            <a:r>
              <a:rPr lang="zh-CN" altLang="en-US">
                <a:sym typeface="Symbol" panose="05050102010706020507" pitchFamily="18" charset="2"/>
              </a:rPr>
              <a:t></a:t>
            </a:r>
            <a:r>
              <a:rPr lang="zh-CN" altLang="en-US"/>
              <a:t> </a:t>
            </a:r>
            <a:r>
              <a:rPr lang="zh-CN" altLang="en-US">
                <a:solidFill>
                  <a:srgbClr val="C00000"/>
                </a:solidFill>
                <a:sym typeface="Symbol" panose="05050102010706020507" pitchFamily="18" charset="2"/>
              </a:rPr>
              <a:t></a:t>
            </a:r>
            <a:r>
              <a:rPr lang="zh-CN" altLang="en-US"/>
              <a:t> </a:t>
            </a:r>
            <a:r>
              <a:rPr lang="zh-CN" altLang="en-US">
                <a:sym typeface="Symbol" panose="05050102010706020507" pitchFamily="18" charset="2"/>
              </a:rPr>
              <a:t></a:t>
            </a:r>
            <a:r>
              <a:rPr lang="zh-CN" altLang="en-US"/>
              <a:t> </a:t>
            </a:r>
            <a:r>
              <a:rPr lang="zh-CN" altLang="en-US">
                <a:sym typeface="Symbol" panose="05050102010706020507" pitchFamily="18" charset="2"/>
              </a:rPr>
              <a:t></a:t>
            </a:r>
            <a:endParaRPr lang="en-US" altLang="zh-CN">
              <a:sym typeface="Symbol" panose="05050102010706020507" pitchFamily="18" charset="2"/>
            </a:endParaRPr>
          </a:p>
          <a:p>
            <a:pPr lvl="1"/>
            <a:r>
              <a:rPr lang="zh-CN" altLang="en-US"/>
              <a:t>面值：</a:t>
            </a:r>
            <a:r>
              <a:rPr lang="en-US" altLang="zh-CN"/>
              <a:t>2&lt;3&lt;4&lt;5&lt;6&lt;7&lt;8&lt;9&lt;10&lt;J&lt;Q&lt;K&lt;A</a:t>
            </a:r>
          </a:p>
          <a:p>
            <a:pPr lvl="1"/>
            <a:r>
              <a:rPr lang="zh-CN" altLang="en-US"/>
              <a:t>排成以下序列就是多排序码排序</a:t>
            </a:r>
            <a:endParaRPr lang="en-US" altLang="zh-CN"/>
          </a:p>
          <a:p>
            <a:pPr lvl="2"/>
            <a:r>
              <a:rPr lang="zh-CN" altLang="en-US">
                <a:solidFill>
                  <a:srgbClr val="000000"/>
                </a:solidFill>
                <a:sym typeface="Symbol" panose="05050102010706020507" pitchFamily="18" charset="2"/>
              </a:rPr>
              <a:t></a:t>
            </a:r>
            <a:r>
              <a:rPr lang="en-US" altLang="zh-CN">
                <a:solidFill>
                  <a:srgbClr val="000000"/>
                </a:solidFill>
              </a:rPr>
              <a:t>2, …, </a:t>
            </a:r>
            <a:r>
              <a:rPr lang="en-US" altLang="zh-CN">
                <a:solidFill>
                  <a:srgbClr val="000000"/>
                </a:solidFill>
                <a:sym typeface="Symbol" panose="05050102010706020507" pitchFamily="18" charset="2"/>
              </a:rPr>
              <a:t></a:t>
            </a:r>
            <a:r>
              <a:rPr lang="en-US" altLang="zh-CN">
                <a:solidFill>
                  <a:srgbClr val="000000"/>
                </a:solidFill>
              </a:rPr>
              <a:t>A,</a:t>
            </a:r>
            <a:r>
              <a:rPr lang="en-US" altLang="zh-CN"/>
              <a:t> </a:t>
            </a:r>
            <a:r>
              <a:rPr lang="en-US" altLang="zh-CN">
                <a:solidFill>
                  <a:srgbClr val="C00000"/>
                </a:solidFill>
                <a:sym typeface="Symbol" panose="05050102010706020507" pitchFamily="18" charset="2"/>
              </a:rPr>
              <a:t></a:t>
            </a:r>
            <a:r>
              <a:rPr lang="en-US" altLang="zh-CN">
                <a:solidFill>
                  <a:srgbClr val="C00000"/>
                </a:solidFill>
              </a:rPr>
              <a:t>2</a:t>
            </a:r>
            <a:r>
              <a:rPr lang="en-US" altLang="zh-CN">
                <a:solidFill>
                  <a:schemeClr val="tx2"/>
                </a:solidFill>
              </a:rPr>
              <a:t>, …, </a:t>
            </a:r>
            <a:r>
              <a:rPr lang="en-US" altLang="zh-CN">
                <a:solidFill>
                  <a:srgbClr val="C00000"/>
                </a:solidFill>
                <a:sym typeface="Symbol" panose="05050102010706020507" pitchFamily="18" charset="2"/>
              </a:rPr>
              <a:t></a:t>
            </a:r>
            <a:r>
              <a:rPr lang="en-US" altLang="zh-CN">
                <a:solidFill>
                  <a:srgbClr val="C00000"/>
                </a:solidFill>
              </a:rPr>
              <a:t>A</a:t>
            </a:r>
            <a:r>
              <a:rPr lang="en-US" altLang="zh-CN">
                <a:solidFill>
                  <a:schemeClr val="tx2"/>
                </a:solidFill>
              </a:rPr>
              <a:t>,</a:t>
            </a:r>
            <a:r>
              <a:rPr lang="en-US" altLang="zh-CN"/>
              <a:t> </a:t>
            </a:r>
            <a:r>
              <a:rPr lang="en-US" altLang="zh-CN">
                <a:solidFill>
                  <a:srgbClr val="C00000"/>
                </a:solidFill>
                <a:sym typeface="Symbol" panose="05050102010706020507" pitchFamily="18" charset="2"/>
              </a:rPr>
              <a:t></a:t>
            </a:r>
            <a:r>
              <a:rPr lang="en-US" altLang="zh-CN">
                <a:solidFill>
                  <a:srgbClr val="C00000"/>
                </a:solidFill>
              </a:rPr>
              <a:t>2</a:t>
            </a:r>
            <a:r>
              <a:rPr lang="en-US" altLang="zh-CN">
                <a:solidFill>
                  <a:schemeClr val="tx2"/>
                </a:solidFill>
              </a:rPr>
              <a:t>, …, </a:t>
            </a:r>
            <a:r>
              <a:rPr lang="en-US" altLang="zh-CN">
                <a:solidFill>
                  <a:srgbClr val="C00000"/>
                </a:solidFill>
                <a:sym typeface="Symbol" panose="05050102010706020507" pitchFamily="18" charset="2"/>
              </a:rPr>
              <a:t></a:t>
            </a:r>
            <a:r>
              <a:rPr lang="en-US" altLang="zh-CN">
                <a:solidFill>
                  <a:srgbClr val="C00000"/>
                </a:solidFill>
              </a:rPr>
              <a:t>A</a:t>
            </a:r>
            <a:r>
              <a:rPr lang="en-US" altLang="zh-CN">
                <a:solidFill>
                  <a:schemeClr val="tx2"/>
                </a:solidFill>
              </a:rPr>
              <a:t>,</a:t>
            </a:r>
            <a:r>
              <a:rPr lang="en-US" altLang="zh-CN"/>
              <a:t> </a:t>
            </a:r>
            <a:r>
              <a:rPr lang="en-US" altLang="zh-CN">
                <a:solidFill>
                  <a:srgbClr val="000000"/>
                </a:solidFill>
                <a:sym typeface="Symbol" panose="05050102010706020507" pitchFamily="18" charset="2"/>
              </a:rPr>
              <a:t></a:t>
            </a:r>
            <a:r>
              <a:rPr lang="en-US" altLang="zh-CN">
                <a:solidFill>
                  <a:srgbClr val="000000"/>
                </a:solidFill>
              </a:rPr>
              <a:t>2, …, </a:t>
            </a:r>
            <a:r>
              <a:rPr lang="en-US" altLang="zh-CN">
                <a:solidFill>
                  <a:srgbClr val="000000"/>
                </a:solidFill>
                <a:sym typeface="Symbol" panose="05050102010706020507" pitchFamily="18" charset="2"/>
              </a:rPr>
              <a:t></a:t>
            </a:r>
            <a:r>
              <a:rPr lang="en-US" altLang="zh-CN">
                <a:solidFill>
                  <a:srgbClr val="000000"/>
                </a:solidFill>
              </a:rPr>
              <a:t>A</a:t>
            </a:r>
          </a:p>
          <a:p>
            <a:pPr lvl="1"/>
            <a:r>
              <a:rPr lang="zh-CN" altLang="en-US"/>
              <a:t>排序后的有序序列称为字典有序序列</a:t>
            </a:r>
            <a:endParaRPr lang="en-US" altLang="zh-CN"/>
          </a:p>
          <a:p>
            <a:pPr lvl="2"/>
            <a:r>
              <a:rPr lang="zh-CN" altLang="en-US"/>
              <a:t>可先按花色排序，再按字母排序</a:t>
            </a:r>
            <a:endParaRPr lang="en-US" altLang="zh-CN"/>
          </a:p>
          <a:p>
            <a:pPr lvl="2"/>
            <a:r>
              <a:rPr lang="zh-CN" altLang="en-US"/>
              <a:t>也可先按字母排序，再按花色排序</a:t>
            </a:r>
            <a:endParaRPr lang="en-US" altLang="zh-CN"/>
          </a:p>
          <a:p>
            <a:pPr lvl="1"/>
            <a:endParaRPr lang="en-US" altLang="zh-CN"/>
          </a:p>
          <a:p>
            <a:pPr lvl="1"/>
            <a:endParaRPr lang="zh-CN" altLang="en-US"/>
          </a:p>
        </p:txBody>
      </p:sp>
      <p:sp>
        <p:nvSpPr>
          <p:cNvPr id="35844" name="灯片编号占位符 3">
            <a:extLst>
              <a:ext uri="{FF2B5EF4-FFF2-40B4-BE49-F238E27FC236}">
                <a16:creationId xmlns:a16="http://schemas.microsoft.com/office/drawing/2014/main" id="{74588C59-0BBD-4CC8-950E-CEFA5AFD55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8D53DD7-DF3C-44A6-84DD-5F3C5D6BC111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41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标题 1">
            <a:extLst>
              <a:ext uri="{FF2B5EF4-FFF2-40B4-BE49-F238E27FC236}">
                <a16:creationId xmlns:a16="http://schemas.microsoft.com/office/drawing/2014/main" id="{D1A49CDC-FCA8-4800-8F36-14623EBC9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基数排序</a:t>
            </a:r>
          </a:p>
        </p:txBody>
      </p:sp>
      <p:sp>
        <p:nvSpPr>
          <p:cNvPr id="36867" name="内容占位符 2">
            <a:extLst>
              <a:ext uri="{FF2B5EF4-FFF2-40B4-BE49-F238E27FC236}">
                <a16:creationId xmlns:a16="http://schemas.microsoft.com/office/drawing/2014/main" id="{5B3B7F19-CEB0-4FDF-9ED3-D760213BA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多排序码排序</a:t>
            </a:r>
            <a:endParaRPr lang="en-US" altLang="zh-CN"/>
          </a:p>
          <a:p>
            <a:pPr lvl="1"/>
            <a:r>
              <a:rPr lang="zh-CN" altLang="en-US"/>
              <a:t>最高位优先</a:t>
            </a:r>
            <a:r>
              <a:rPr lang="en-US" altLang="zh-CN"/>
              <a:t>(MSD, Most Significant Digit first)</a:t>
            </a:r>
          </a:p>
          <a:p>
            <a:pPr lvl="2"/>
            <a:r>
              <a:rPr lang="zh-CN" altLang="en-US"/>
              <a:t>按第</a:t>
            </a:r>
            <a:r>
              <a:rPr lang="en-US" altLang="zh-CN"/>
              <a:t>1</a:t>
            </a:r>
            <a:r>
              <a:rPr lang="zh-CN" altLang="en-US"/>
              <a:t>排序码排序，会分成若干组</a:t>
            </a:r>
            <a:endParaRPr lang="en-US" altLang="zh-CN"/>
          </a:p>
          <a:p>
            <a:pPr lvl="2"/>
            <a:r>
              <a:rPr lang="zh-CN" altLang="en-US">
                <a:solidFill>
                  <a:srgbClr val="C00000"/>
                </a:solidFill>
              </a:rPr>
              <a:t>递归</a:t>
            </a:r>
            <a:r>
              <a:rPr lang="zh-CN" altLang="en-US"/>
              <a:t>对各组按第</a:t>
            </a:r>
            <a:r>
              <a:rPr lang="en-US" altLang="zh-CN"/>
              <a:t>2,3,…,d</a:t>
            </a:r>
            <a:r>
              <a:rPr lang="zh-CN" altLang="en-US"/>
              <a:t>排序码排序</a:t>
            </a:r>
            <a:endParaRPr lang="en-US" altLang="zh-CN"/>
          </a:p>
          <a:p>
            <a:pPr lvl="2"/>
            <a:r>
              <a:rPr lang="zh-CN" altLang="en-US"/>
              <a:t>最后把所有子组元素依次连接起来形成有序序列</a:t>
            </a:r>
            <a:endParaRPr lang="en-US" altLang="zh-CN"/>
          </a:p>
          <a:p>
            <a:pPr lvl="1"/>
            <a:r>
              <a:rPr lang="zh-CN" altLang="en-US"/>
              <a:t>最低位优先</a:t>
            </a:r>
            <a:r>
              <a:rPr lang="en-US" altLang="zh-CN"/>
              <a:t>(LSD, Least Significant Digit first)</a:t>
            </a:r>
          </a:p>
          <a:p>
            <a:pPr lvl="2"/>
            <a:r>
              <a:rPr lang="zh-CN" altLang="en-US"/>
              <a:t>按第</a:t>
            </a:r>
            <a:r>
              <a:rPr lang="en-US" altLang="zh-CN"/>
              <a:t>d</a:t>
            </a:r>
            <a:r>
              <a:rPr lang="zh-CN" altLang="en-US"/>
              <a:t>排序码</a:t>
            </a:r>
            <a:r>
              <a:rPr lang="en-US" altLang="zh-CN"/>
              <a:t>(</a:t>
            </a:r>
            <a:r>
              <a:rPr lang="zh-CN" altLang="en-US"/>
              <a:t>最低位</a:t>
            </a:r>
            <a:r>
              <a:rPr lang="en-US" altLang="zh-CN"/>
              <a:t>)</a:t>
            </a:r>
            <a:r>
              <a:rPr lang="zh-CN" altLang="en-US"/>
              <a:t>排序</a:t>
            </a:r>
            <a:endParaRPr lang="en-US" altLang="zh-CN"/>
          </a:p>
          <a:p>
            <a:pPr lvl="2"/>
            <a:r>
              <a:rPr lang="zh-CN" altLang="en-US"/>
              <a:t>对上一排序结果按第</a:t>
            </a:r>
            <a:r>
              <a:rPr lang="en-US" altLang="zh-CN"/>
              <a:t>d-1</a:t>
            </a:r>
            <a:r>
              <a:rPr lang="zh-CN" altLang="en-US"/>
              <a:t>排序码</a:t>
            </a:r>
            <a:r>
              <a:rPr lang="en-US" altLang="zh-CN"/>
              <a:t>(</a:t>
            </a:r>
            <a:r>
              <a:rPr lang="zh-CN" altLang="en-US"/>
              <a:t>次低位</a:t>
            </a:r>
            <a:r>
              <a:rPr lang="en-US" altLang="zh-CN"/>
              <a:t>)</a:t>
            </a:r>
            <a:r>
              <a:rPr lang="zh-CN" altLang="en-US"/>
              <a:t>排序</a:t>
            </a:r>
            <a:endParaRPr lang="en-US" altLang="zh-CN"/>
          </a:p>
          <a:p>
            <a:pPr lvl="2"/>
            <a:r>
              <a:rPr lang="zh-CN" altLang="en-US"/>
              <a:t>对上一排序结果按第</a:t>
            </a:r>
            <a:r>
              <a:rPr lang="en-US" altLang="zh-CN"/>
              <a:t>d-2</a:t>
            </a:r>
            <a:r>
              <a:rPr lang="zh-CN" altLang="en-US"/>
              <a:t>排序码排序，以此类推，直到按第</a:t>
            </a:r>
            <a:r>
              <a:rPr lang="en-US" altLang="zh-CN"/>
              <a:t>1</a:t>
            </a:r>
            <a:r>
              <a:rPr lang="zh-CN" altLang="en-US"/>
              <a:t>排序码完成排序，可得最终排序结果</a:t>
            </a:r>
            <a:endParaRPr lang="en-US" altLang="zh-CN"/>
          </a:p>
          <a:p>
            <a:pPr lvl="2"/>
            <a:endParaRPr lang="en-US" altLang="zh-CN"/>
          </a:p>
          <a:p>
            <a:pPr lvl="2"/>
            <a:endParaRPr lang="en-US" altLang="zh-CN"/>
          </a:p>
          <a:p>
            <a:pPr lvl="1"/>
            <a:endParaRPr lang="en-US" altLang="zh-CN"/>
          </a:p>
          <a:p>
            <a:pPr lvl="1"/>
            <a:endParaRPr lang="zh-CN" altLang="en-US"/>
          </a:p>
        </p:txBody>
      </p:sp>
      <p:sp>
        <p:nvSpPr>
          <p:cNvPr id="36868" name="灯片编号占位符 3">
            <a:extLst>
              <a:ext uri="{FF2B5EF4-FFF2-40B4-BE49-F238E27FC236}">
                <a16:creationId xmlns:a16="http://schemas.microsoft.com/office/drawing/2014/main" id="{773DD1D4-122F-4FDD-876E-30C2DCA23A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CC7E453-1F01-478A-B9B8-85D7C4C9CA02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42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1">
            <a:extLst>
              <a:ext uri="{FF2B5EF4-FFF2-40B4-BE49-F238E27FC236}">
                <a16:creationId xmlns:a16="http://schemas.microsoft.com/office/drawing/2014/main" id="{77F4A48D-0B6A-4C51-AF5F-C93AA0CA8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基数排序</a:t>
            </a:r>
          </a:p>
        </p:txBody>
      </p:sp>
      <p:sp>
        <p:nvSpPr>
          <p:cNvPr id="37891" name="内容占位符 2">
            <a:extLst>
              <a:ext uri="{FF2B5EF4-FFF2-40B4-BE49-F238E27FC236}">
                <a16:creationId xmlns:a16="http://schemas.microsoft.com/office/drawing/2014/main" id="{CA7C79A3-A422-44D6-A437-4B02EB919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多排序码排序</a:t>
            </a:r>
            <a:endParaRPr lang="en-US" altLang="zh-CN"/>
          </a:p>
          <a:p>
            <a:pPr lvl="1"/>
            <a:r>
              <a:rPr lang="zh-CN" altLang="en-US"/>
              <a:t>最高位优先</a:t>
            </a:r>
            <a:r>
              <a:rPr lang="en-US" altLang="zh-CN"/>
              <a:t>(MSD, Most Significant Digit first)</a:t>
            </a:r>
          </a:p>
          <a:p>
            <a:pPr lvl="2"/>
            <a:r>
              <a:rPr lang="zh-CN" altLang="en-US"/>
              <a:t>按第</a:t>
            </a:r>
            <a:r>
              <a:rPr lang="en-US" altLang="zh-CN"/>
              <a:t>1</a:t>
            </a:r>
            <a:r>
              <a:rPr lang="zh-CN" altLang="en-US"/>
              <a:t>排序码排序，会分成若干组</a:t>
            </a:r>
            <a:endParaRPr lang="en-US" altLang="zh-CN"/>
          </a:p>
          <a:p>
            <a:pPr lvl="2"/>
            <a:r>
              <a:rPr lang="zh-CN" altLang="en-US">
                <a:solidFill>
                  <a:srgbClr val="C00000"/>
                </a:solidFill>
              </a:rPr>
              <a:t>递归</a:t>
            </a:r>
            <a:r>
              <a:rPr lang="zh-CN" altLang="en-US"/>
              <a:t>对各组按第</a:t>
            </a:r>
            <a:r>
              <a:rPr lang="en-US" altLang="zh-CN"/>
              <a:t>2,3,…,d</a:t>
            </a:r>
            <a:r>
              <a:rPr lang="zh-CN" altLang="en-US"/>
              <a:t>排序码排序</a:t>
            </a:r>
            <a:endParaRPr lang="en-US" altLang="zh-CN"/>
          </a:p>
          <a:p>
            <a:pPr lvl="2"/>
            <a:r>
              <a:rPr lang="zh-CN" altLang="en-US"/>
              <a:t>最后把所有子组元素依次连接起来形成有序序列</a:t>
            </a:r>
            <a:endParaRPr lang="en-US" altLang="zh-CN"/>
          </a:p>
          <a:p>
            <a:pPr lvl="2"/>
            <a:endParaRPr lang="en-US" altLang="zh-CN"/>
          </a:p>
          <a:p>
            <a:pPr lvl="2"/>
            <a:endParaRPr lang="en-US" altLang="zh-CN"/>
          </a:p>
          <a:p>
            <a:pPr lvl="1"/>
            <a:endParaRPr lang="en-US" altLang="zh-CN"/>
          </a:p>
          <a:p>
            <a:pPr lvl="1"/>
            <a:endParaRPr lang="zh-CN" altLang="en-US"/>
          </a:p>
        </p:txBody>
      </p:sp>
      <p:sp>
        <p:nvSpPr>
          <p:cNvPr id="37892" name="灯片编号占位符 3">
            <a:extLst>
              <a:ext uri="{FF2B5EF4-FFF2-40B4-BE49-F238E27FC236}">
                <a16:creationId xmlns:a16="http://schemas.microsoft.com/office/drawing/2014/main" id="{F70F291D-BC50-4D46-A037-6AABD3323A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10452C5-B21D-4216-B2FC-EF41D45CC4F7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43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pSp>
        <p:nvGrpSpPr>
          <p:cNvPr id="2" name="组合 17">
            <a:extLst>
              <a:ext uri="{FF2B5EF4-FFF2-40B4-BE49-F238E27FC236}">
                <a16:creationId xmlns:a16="http://schemas.microsoft.com/office/drawing/2014/main" id="{DBCB468F-8006-45D2-8F7C-DDC1600F9FB0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3789363"/>
            <a:ext cx="5611813" cy="323850"/>
            <a:chOff x="1007903" y="4185084"/>
            <a:chExt cx="5612046" cy="370762"/>
          </a:xfrm>
        </p:grpSpPr>
        <p:sp>
          <p:nvSpPr>
            <p:cNvPr id="37990" name="TextBox 7">
              <a:extLst>
                <a:ext uri="{FF2B5EF4-FFF2-40B4-BE49-F238E27FC236}">
                  <a16:creationId xmlns:a16="http://schemas.microsoft.com/office/drawing/2014/main" id="{01D5C4A9-A21C-45DF-B7C5-6AA73B8A4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7903" y="4185084"/>
              <a:ext cx="467903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332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7991" name="TextBox 8">
              <a:extLst>
                <a:ext uri="{FF2B5EF4-FFF2-40B4-BE49-F238E27FC236}">
                  <a16:creationId xmlns:a16="http://schemas.microsoft.com/office/drawing/2014/main" id="{67F8E709-F109-4A42-8A72-3166B7C3F7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5806" y="4185084"/>
              <a:ext cx="467903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633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7992" name="TextBox 9">
              <a:extLst>
                <a:ext uri="{FF2B5EF4-FFF2-40B4-BE49-F238E27FC236}">
                  <a16:creationId xmlns:a16="http://schemas.microsoft.com/office/drawing/2014/main" id="{29723B56-0E12-45BD-9FC1-2E786F5F59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3708" y="4185084"/>
              <a:ext cx="467903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059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7993" name="TextBox 10">
              <a:extLst>
                <a:ext uri="{FF2B5EF4-FFF2-40B4-BE49-F238E27FC236}">
                  <a16:creationId xmlns:a16="http://schemas.microsoft.com/office/drawing/2014/main" id="{B3D258A4-8CFA-413F-8574-50BAA17C49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1372" y="4185084"/>
              <a:ext cx="467903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589</a:t>
              </a:r>
              <a:endParaRPr lang="zh-CN" altLang="en-US" sz="1600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7994" name="TextBox 11">
              <a:extLst>
                <a:ext uri="{FF2B5EF4-FFF2-40B4-BE49-F238E27FC236}">
                  <a16:creationId xmlns:a16="http://schemas.microsoft.com/office/drawing/2014/main" id="{26359EA9-0591-46B6-8506-F14537326D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9275" y="4185084"/>
              <a:ext cx="467903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232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7995" name="TextBox 12">
              <a:extLst>
                <a:ext uri="{FF2B5EF4-FFF2-40B4-BE49-F238E27FC236}">
                  <a16:creationId xmlns:a16="http://schemas.microsoft.com/office/drawing/2014/main" id="{817F5CB3-7134-40BB-8E40-BC1C2C079D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7177" y="4185084"/>
              <a:ext cx="467903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664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7996" name="TextBox 7">
              <a:extLst>
                <a:ext uri="{FF2B5EF4-FFF2-40B4-BE49-F238E27FC236}">
                  <a16:creationId xmlns:a16="http://schemas.microsoft.com/office/drawing/2014/main" id="{313FA5B2-1437-41E7-8F2D-AAB87E0CC5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2772" y="4185958"/>
              <a:ext cx="467903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179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7997" name="TextBox 8">
              <a:extLst>
                <a:ext uri="{FF2B5EF4-FFF2-40B4-BE49-F238E27FC236}">
                  <a16:creationId xmlns:a16="http://schemas.microsoft.com/office/drawing/2014/main" id="{DB2C7594-5EF9-47DF-9B38-3F74B1C892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675" y="4185958"/>
              <a:ext cx="467903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457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7998" name="TextBox 9">
              <a:extLst>
                <a:ext uri="{FF2B5EF4-FFF2-40B4-BE49-F238E27FC236}">
                  <a16:creationId xmlns:a16="http://schemas.microsoft.com/office/drawing/2014/main" id="{68DF1268-0963-4DFD-B818-EE43A97561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8577" y="4185958"/>
              <a:ext cx="467903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825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7999" name="TextBox 10">
              <a:extLst>
                <a:ext uri="{FF2B5EF4-FFF2-40B4-BE49-F238E27FC236}">
                  <a16:creationId xmlns:a16="http://schemas.microsoft.com/office/drawing/2014/main" id="{D02A92F9-40FD-4C01-B131-069BC58BF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6241" y="4185958"/>
              <a:ext cx="467903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714</a:t>
              </a:r>
              <a:endParaRPr lang="zh-CN" altLang="en-US" sz="1600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8000" name="TextBox 11">
              <a:extLst>
                <a:ext uri="{FF2B5EF4-FFF2-40B4-BE49-F238E27FC236}">
                  <a16:creationId xmlns:a16="http://schemas.microsoft.com/office/drawing/2014/main" id="{0047314F-A18D-4C94-ACCA-4BEBA72291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84144" y="4185958"/>
              <a:ext cx="467903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405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8001" name="TextBox 12">
              <a:extLst>
                <a:ext uri="{FF2B5EF4-FFF2-40B4-BE49-F238E27FC236}">
                  <a16:creationId xmlns:a16="http://schemas.microsoft.com/office/drawing/2014/main" id="{45DB1CF4-E01A-4BA5-9E62-E47D5A5A1A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2046" y="4185958"/>
              <a:ext cx="467903" cy="36988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anose="02010609060101010101" pitchFamily="49" charset="-122"/>
                </a:rPr>
                <a:t>361</a:t>
              </a:r>
              <a:endParaRPr lang="zh-CN" altLang="en-US" sz="1600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grpSp>
        <p:nvGrpSpPr>
          <p:cNvPr id="3" name="组合 140">
            <a:extLst>
              <a:ext uri="{FF2B5EF4-FFF2-40B4-BE49-F238E27FC236}">
                <a16:creationId xmlns:a16="http://schemas.microsoft.com/office/drawing/2014/main" id="{5197C062-BA1C-46FB-800B-08FC8BB90FD2}"/>
              </a:ext>
            </a:extLst>
          </p:cNvPr>
          <p:cNvGrpSpPr>
            <a:grpSpLocks/>
          </p:cNvGrpSpPr>
          <p:nvPr/>
        </p:nvGrpSpPr>
        <p:grpSpPr bwMode="auto">
          <a:xfrm>
            <a:off x="1439863" y="4462463"/>
            <a:ext cx="6080125" cy="587375"/>
            <a:chOff x="1439652" y="4293132"/>
            <a:chExt cx="6079949" cy="586084"/>
          </a:xfrm>
        </p:grpSpPr>
        <p:grpSp>
          <p:nvGrpSpPr>
            <p:cNvPr id="37968" name="组合 32">
              <a:extLst>
                <a:ext uri="{FF2B5EF4-FFF2-40B4-BE49-F238E27FC236}">
                  <a16:creationId xmlns:a16="http://schemas.microsoft.com/office/drawing/2014/main" id="{25EFFC16-B8CF-49DA-9AF9-7B783F62C8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39652" y="4555216"/>
              <a:ext cx="6079949" cy="324000"/>
              <a:chOff x="1115765" y="4401108"/>
              <a:chExt cx="6079949" cy="324000"/>
            </a:xfrm>
          </p:grpSpPr>
          <p:sp>
            <p:nvSpPr>
              <p:cNvPr id="37980" name="TextBox 7">
                <a:extLst>
                  <a:ext uri="{FF2B5EF4-FFF2-40B4-BE49-F238E27FC236}">
                    <a16:creationId xmlns:a16="http://schemas.microsoft.com/office/drawing/2014/main" id="{9C9972C8-6450-453A-8E94-88099F69BE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3668" y="4401108"/>
                <a:ext cx="467903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179</a:t>
                </a: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81" name="TextBox 8">
                <a:extLst>
                  <a:ext uri="{FF2B5EF4-FFF2-40B4-BE49-F238E27FC236}">
                    <a16:creationId xmlns:a16="http://schemas.microsoft.com/office/drawing/2014/main" id="{21F1F410-9BE3-4ABE-91A7-DAF9A8C1EC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51571" y="4401108"/>
                <a:ext cx="467903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232</a:t>
                </a: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82" name="TextBox 9">
                <a:extLst>
                  <a:ext uri="{FF2B5EF4-FFF2-40B4-BE49-F238E27FC236}">
                    <a16:creationId xmlns:a16="http://schemas.microsoft.com/office/drawing/2014/main" id="{8D6149D7-B48C-4817-9F00-CC764B5A19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9473" y="4401108"/>
                <a:ext cx="935567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332, 361</a:t>
                </a: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83" name="TextBox 11">
                <a:extLst>
                  <a:ext uri="{FF2B5EF4-FFF2-40B4-BE49-F238E27FC236}">
                    <a16:creationId xmlns:a16="http://schemas.microsoft.com/office/drawing/2014/main" id="{3579D34B-9280-4EBF-B370-FD9F7AAC5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5040" y="4401108"/>
                <a:ext cx="935805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457, 405</a:t>
                </a: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84" name="TextBox 7">
                <a:extLst>
                  <a:ext uri="{FF2B5EF4-FFF2-40B4-BE49-F238E27FC236}">
                    <a16:creationId xmlns:a16="http://schemas.microsoft.com/office/drawing/2014/main" id="{21F28AB9-9CB7-4610-86FB-DB59E5FEC7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88537" y="4401872"/>
                <a:ext cx="467903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589</a:t>
                </a: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85" name="TextBox 8">
                <a:extLst>
                  <a:ext uri="{FF2B5EF4-FFF2-40B4-BE49-F238E27FC236}">
                    <a16:creationId xmlns:a16="http://schemas.microsoft.com/office/drawing/2014/main" id="{A8D49918-EA72-4391-89AC-BF2BDCD757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56440" y="4401872"/>
                <a:ext cx="935566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633,664</a:t>
                </a: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86" name="TextBox 10">
                <a:extLst>
                  <a:ext uri="{FF2B5EF4-FFF2-40B4-BE49-F238E27FC236}">
                    <a16:creationId xmlns:a16="http://schemas.microsoft.com/office/drawing/2014/main" id="{4338D120-3CE3-4B31-8F38-B4A56B1CCD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92006" y="4401872"/>
                <a:ext cx="467903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714</a:t>
                </a:r>
                <a:endParaRPr lang="zh-CN" altLang="en-US" sz="1600" b="1">
                  <a:solidFill>
                    <a:srgbClr val="C00000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87" name="TextBox 11">
                <a:extLst>
                  <a:ext uri="{FF2B5EF4-FFF2-40B4-BE49-F238E27FC236}">
                    <a16:creationId xmlns:a16="http://schemas.microsoft.com/office/drawing/2014/main" id="{683F1A7F-1B9F-41AD-AA48-6BFB51520B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59909" y="4401872"/>
                <a:ext cx="467903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825</a:t>
                </a: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88" name="TextBox 12">
                <a:extLst>
                  <a:ext uri="{FF2B5EF4-FFF2-40B4-BE49-F238E27FC236}">
                    <a16:creationId xmlns:a16="http://schemas.microsoft.com/office/drawing/2014/main" id="{4D39503B-49DA-40C3-B0D0-275DDBCBF8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811" y="4401872"/>
                <a:ext cx="467903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89" name="TextBox 7">
                <a:extLst>
                  <a:ext uri="{FF2B5EF4-FFF2-40B4-BE49-F238E27FC236}">
                    <a16:creationId xmlns:a16="http://schemas.microsoft.com/office/drawing/2014/main" id="{4AD4329B-9E04-442F-8367-2A58E8752C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5765" y="4401872"/>
                <a:ext cx="467903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059</a:t>
                </a: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37969" name="组合 33">
              <a:extLst>
                <a:ext uri="{FF2B5EF4-FFF2-40B4-BE49-F238E27FC236}">
                  <a16:creationId xmlns:a16="http://schemas.microsoft.com/office/drawing/2014/main" id="{9C79CD65-652A-4ABB-9112-F7F69F4B68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39652" y="4293132"/>
              <a:ext cx="6079949" cy="324000"/>
              <a:chOff x="1115765" y="4401108"/>
              <a:chExt cx="6079949" cy="324000"/>
            </a:xfrm>
          </p:grpSpPr>
          <p:sp>
            <p:nvSpPr>
              <p:cNvPr id="37970" name="TextBox 7">
                <a:extLst>
                  <a:ext uri="{FF2B5EF4-FFF2-40B4-BE49-F238E27FC236}">
                    <a16:creationId xmlns:a16="http://schemas.microsoft.com/office/drawing/2014/main" id="{F8FF040E-AC3D-46E0-9882-B2CDFB253A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3668" y="4401108"/>
                <a:ext cx="467903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1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71" name="TextBox 8">
                <a:extLst>
                  <a:ext uri="{FF2B5EF4-FFF2-40B4-BE49-F238E27FC236}">
                    <a16:creationId xmlns:a16="http://schemas.microsoft.com/office/drawing/2014/main" id="{762FCFF4-0989-46BB-BB0C-DE575F2943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51571" y="4401108"/>
                <a:ext cx="467903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2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72" name="TextBox 9">
                <a:extLst>
                  <a:ext uri="{FF2B5EF4-FFF2-40B4-BE49-F238E27FC236}">
                    <a16:creationId xmlns:a16="http://schemas.microsoft.com/office/drawing/2014/main" id="{61331610-B79C-40FF-BCAA-EB998F58D7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9473" y="4401108"/>
                <a:ext cx="935567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3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73" name="TextBox 11">
                <a:extLst>
                  <a:ext uri="{FF2B5EF4-FFF2-40B4-BE49-F238E27FC236}">
                    <a16:creationId xmlns:a16="http://schemas.microsoft.com/office/drawing/2014/main" id="{ED277687-BAB9-4741-8F3D-3A5F0F3100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5040" y="4401108"/>
                <a:ext cx="935805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4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74" name="TextBox 7">
                <a:extLst>
                  <a:ext uri="{FF2B5EF4-FFF2-40B4-BE49-F238E27FC236}">
                    <a16:creationId xmlns:a16="http://schemas.microsoft.com/office/drawing/2014/main" id="{DA3CBF94-D101-4A86-BFDE-5061F5A359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88537" y="4401872"/>
                <a:ext cx="467903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5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75" name="TextBox 8">
                <a:extLst>
                  <a:ext uri="{FF2B5EF4-FFF2-40B4-BE49-F238E27FC236}">
                    <a16:creationId xmlns:a16="http://schemas.microsoft.com/office/drawing/2014/main" id="{DE85F8BB-2D35-476A-BD36-BA59FEF694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56440" y="4401872"/>
                <a:ext cx="935566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6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76" name="TextBox 10">
                <a:extLst>
                  <a:ext uri="{FF2B5EF4-FFF2-40B4-BE49-F238E27FC236}">
                    <a16:creationId xmlns:a16="http://schemas.microsoft.com/office/drawing/2014/main" id="{0F82212F-4A43-4712-BB4C-C1088C25CD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92006" y="4401872"/>
                <a:ext cx="467903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7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77" name="TextBox 11">
                <a:extLst>
                  <a:ext uri="{FF2B5EF4-FFF2-40B4-BE49-F238E27FC236}">
                    <a16:creationId xmlns:a16="http://schemas.microsoft.com/office/drawing/2014/main" id="{77CBF14D-10CB-40E7-B42D-43AEA341A5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59909" y="4401872"/>
                <a:ext cx="467903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8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78" name="TextBox 12">
                <a:extLst>
                  <a:ext uri="{FF2B5EF4-FFF2-40B4-BE49-F238E27FC236}">
                    <a16:creationId xmlns:a16="http://schemas.microsoft.com/office/drawing/2014/main" id="{07CD8A4A-3CD8-44B3-999D-2253984F7C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811" y="4401872"/>
                <a:ext cx="467903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9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79" name="TextBox 7">
                <a:extLst>
                  <a:ext uri="{FF2B5EF4-FFF2-40B4-BE49-F238E27FC236}">
                    <a16:creationId xmlns:a16="http://schemas.microsoft.com/office/drawing/2014/main" id="{41768D2A-591F-4C23-B140-08DC818F18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5765" y="4401872"/>
                <a:ext cx="467903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0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6" name="组合 141">
            <a:extLst>
              <a:ext uri="{FF2B5EF4-FFF2-40B4-BE49-F238E27FC236}">
                <a16:creationId xmlns:a16="http://schemas.microsoft.com/office/drawing/2014/main" id="{F3B476A4-9130-4BC7-B5A6-1E41EEE9F4C5}"/>
              </a:ext>
            </a:extLst>
          </p:cNvPr>
          <p:cNvGrpSpPr>
            <a:grpSpLocks/>
          </p:cNvGrpSpPr>
          <p:nvPr/>
        </p:nvGrpSpPr>
        <p:grpSpPr bwMode="auto">
          <a:xfrm>
            <a:off x="598488" y="5483225"/>
            <a:ext cx="2154237" cy="574675"/>
            <a:chOff x="598418" y="5302008"/>
            <a:chExt cx="2155006" cy="574464"/>
          </a:xfrm>
        </p:grpSpPr>
        <p:grpSp>
          <p:nvGrpSpPr>
            <p:cNvPr id="37946" name="组合 68">
              <a:extLst>
                <a:ext uri="{FF2B5EF4-FFF2-40B4-BE49-F238E27FC236}">
                  <a16:creationId xmlns:a16="http://schemas.microsoft.com/office/drawing/2014/main" id="{B7B8E252-0424-439B-A304-3BF0FC4FB8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8418" y="5553236"/>
              <a:ext cx="2155006" cy="323236"/>
              <a:chOff x="1087996" y="6218076"/>
              <a:chExt cx="2155006" cy="323236"/>
            </a:xfrm>
          </p:grpSpPr>
          <p:sp>
            <p:nvSpPr>
              <p:cNvPr id="37958" name="TextBox 7">
                <a:extLst>
                  <a:ext uri="{FF2B5EF4-FFF2-40B4-BE49-F238E27FC236}">
                    <a16:creationId xmlns:a16="http://schemas.microsoft.com/office/drawing/2014/main" id="{7C5FF9CE-4FFD-439A-9542-DDB0FE202E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87996" y="6218076"/>
                <a:ext cx="152400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59" name="TextBox 7">
                <a:extLst>
                  <a:ext uri="{FF2B5EF4-FFF2-40B4-BE49-F238E27FC236}">
                    <a16:creationId xmlns:a16="http://schemas.microsoft.com/office/drawing/2014/main" id="{20B04032-299F-4EB2-8C86-3B9A06B57E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0396" y="6218076"/>
                <a:ext cx="152400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60" name="TextBox 7">
                <a:extLst>
                  <a:ext uri="{FF2B5EF4-FFF2-40B4-BE49-F238E27FC236}">
                    <a16:creationId xmlns:a16="http://schemas.microsoft.com/office/drawing/2014/main" id="{67E8B472-7DC7-44B2-98DC-55EA31E065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2796" y="6218076"/>
                <a:ext cx="152400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61" name="TextBox 7">
                <a:extLst>
                  <a:ext uri="{FF2B5EF4-FFF2-40B4-BE49-F238E27FC236}">
                    <a16:creationId xmlns:a16="http://schemas.microsoft.com/office/drawing/2014/main" id="{C3C46774-65F0-442A-BC6A-3E38EBC933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3099" y="6218076"/>
                <a:ext cx="152400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62" name="TextBox 7">
                <a:extLst>
                  <a:ext uri="{FF2B5EF4-FFF2-40B4-BE49-F238E27FC236}">
                    <a16:creationId xmlns:a16="http://schemas.microsoft.com/office/drawing/2014/main" id="{951385A8-C546-40AF-931A-D9099D7601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45196" y="6218076"/>
                <a:ext cx="467903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332</a:t>
                </a: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63" name="TextBox 7">
                <a:extLst>
                  <a:ext uri="{FF2B5EF4-FFF2-40B4-BE49-F238E27FC236}">
                    <a16:creationId xmlns:a16="http://schemas.microsoft.com/office/drawing/2014/main" id="{D09D1DF9-4516-41D7-823E-7C6943B0B7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5499" y="6218076"/>
                <a:ext cx="152400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64" name="TextBox 7">
                <a:extLst>
                  <a:ext uri="{FF2B5EF4-FFF2-40B4-BE49-F238E27FC236}">
                    <a16:creationId xmlns:a16="http://schemas.microsoft.com/office/drawing/2014/main" id="{E23E3007-EB4F-48DC-A03F-EE765D780C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7899" y="6218076"/>
                <a:ext cx="467903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361</a:t>
                </a: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65" name="TextBox 7">
                <a:extLst>
                  <a:ext uri="{FF2B5EF4-FFF2-40B4-BE49-F238E27FC236}">
                    <a16:creationId xmlns:a16="http://schemas.microsoft.com/office/drawing/2014/main" id="{56A91FE9-0354-4F3E-91B0-FCBF0F74B0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5802" y="6218076"/>
                <a:ext cx="152400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66" name="TextBox 7">
                <a:extLst>
                  <a:ext uri="{FF2B5EF4-FFF2-40B4-BE49-F238E27FC236}">
                    <a16:creationId xmlns:a16="http://schemas.microsoft.com/office/drawing/2014/main" id="{9F909F0B-F1D1-4060-93EB-6334C5459A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8202" y="6218076"/>
                <a:ext cx="152400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67" name="TextBox 7">
                <a:extLst>
                  <a:ext uri="{FF2B5EF4-FFF2-40B4-BE49-F238E27FC236}">
                    <a16:creationId xmlns:a16="http://schemas.microsoft.com/office/drawing/2014/main" id="{BFACEBC2-71A2-4B20-87E0-7A13CB78F1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90602" y="6218076"/>
                <a:ext cx="152400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37947" name="组合 104">
              <a:extLst>
                <a:ext uri="{FF2B5EF4-FFF2-40B4-BE49-F238E27FC236}">
                  <a16:creationId xmlns:a16="http://schemas.microsoft.com/office/drawing/2014/main" id="{56916491-54D8-45EB-BA68-2F025EB489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8418" y="5302008"/>
              <a:ext cx="2155006" cy="323236"/>
              <a:chOff x="1087996" y="6218076"/>
              <a:chExt cx="2155006" cy="323236"/>
            </a:xfrm>
          </p:grpSpPr>
          <p:sp>
            <p:nvSpPr>
              <p:cNvPr id="37948" name="TextBox 7">
                <a:extLst>
                  <a:ext uri="{FF2B5EF4-FFF2-40B4-BE49-F238E27FC236}">
                    <a16:creationId xmlns:a16="http://schemas.microsoft.com/office/drawing/2014/main" id="{F7A54C42-6709-4303-ADF3-D8B7315CE1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87996" y="6218076"/>
                <a:ext cx="152400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0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49" name="TextBox 7">
                <a:extLst>
                  <a:ext uri="{FF2B5EF4-FFF2-40B4-BE49-F238E27FC236}">
                    <a16:creationId xmlns:a16="http://schemas.microsoft.com/office/drawing/2014/main" id="{72BC3E5A-1601-4DDA-BD3E-45C78DB0B1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0396" y="6218076"/>
                <a:ext cx="152400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1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50" name="TextBox 7">
                <a:extLst>
                  <a:ext uri="{FF2B5EF4-FFF2-40B4-BE49-F238E27FC236}">
                    <a16:creationId xmlns:a16="http://schemas.microsoft.com/office/drawing/2014/main" id="{34ABF15E-2EED-4A39-81C6-8E21B7E6AA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2796" y="6218076"/>
                <a:ext cx="152400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2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51" name="TextBox 7">
                <a:extLst>
                  <a:ext uri="{FF2B5EF4-FFF2-40B4-BE49-F238E27FC236}">
                    <a16:creationId xmlns:a16="http://schemas.microsoft.com/office/drawing/2014/main" id="{244B4910-E0DA-47CE-A42F-CFB4D1332F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3099" y="6218076"/>
                <a:ext cx="152400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4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52" name="TextBox 7">
                <a:extLst>
                  <a:ext uri="{FF2B5EF4-FFF2-40B4-BE49-F238E27FC236}">
                    <a16:creationId xmlns:a16="http://schemas.microsoft.com/office/drawing/2014/main" id="{CBD56DAA-2AA4-464A-BFAA-B2243A93D4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45196" y="6218076"/>
                <a:ext cx="467903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3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53" name="TextBox 7">
                <a:extLst>
                  <a:ext uri="{FF2B5EF4-FFF2-40B4-BE49-F238E27FC236}">
                    <a16:creationId xmlns:a16="http://schemas.microsoft.com/office/drawing/2014/main" id="{27A2A885-2C3D-4874-96A7-87BB3DDD40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5499" y="6218076"/>
                <a:ext cx="152400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5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54" name="TextBox 7">
                <a:extLst>
                  <a:ext uri="{FF2B5EF4-FFF2-40B4-BE49-F238E27FC236}">
                    <a16:creationId xmlns:a16="http://schemas.microsoft.com/office/drawing/2014/main" id="{2B96E7CC-7326-43E8-B84D-E230581B7A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7899" y="6218076"/>
                <a:ext cx="467903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6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55" name="TextBox 7">
                <a:extLst>
                  <a:ext uri="{FF2B5EF4-FFF2-40B4-BE49-F238E27FC236}">
                    <a16:creationId xmlns:a16="http://schemas.microsoft.com/office/drawing/2014/main" id="{7455F9AD-40AC-4114-A7F4-64B6F38D8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5802" y="6218076"/>
                <a:ext cx="152400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7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56" name="TextBox 7">
                <a:extLst>
                  <a:ext uri="{FF2B5EF4-FFF2-40B4-BE49-F238E27FC236}">
                    <a16:creationId xmlns:a16="http://schemas.microsoft.com/office/drawing/2014/main" id="{75E3CC69-4D21-4558-B91E-5147E501F9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8202" y="6218076"/>
                <a:ext cx="152400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8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57" name="TextBox 7">
                <a:extLst>
                  <a:ext uri="{FF2B5EF4-FFF2-40B4-BE49-F238E27FC236}">
                    <a16:creationId xmlns:a16="http://schemas.microsoft.com/office/drawing/2014/main" id="{E6A31F14-7AE4-43D3-81C6-A1E95B966F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90602" y="6218076"/>
                <a:ext cx="152400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9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9" name="组合 142">
            <a:extLst>
              <a:ext uri="{FF2B5EF4-FFF2-40B4-BE49-F238E27FC236}">
                <a16:creationId xmlns:a16="http://schemas.microsoft.com/office/drawing/2014/main" id="{FD353AA9-8C56-4237-92F6-F8BA2549E127}"/>
              </a:ext>
            </a:extLst>
          </p:cNvPr>
          <p:cNvGrpSpPr>
            <a:grpSpLocks/>
          </p:cNvGrpSpPr>
          <p:nvPr/>
        </p:nvGrpSpPr>
        <p:grpSpPr bwMode="auto">
          <a:xfrm>
            <a:off x="3316288" y="5483225"/>
            <a:ext cx="2155825" cy="574675"/>
            <a:chOff x="3194903" y="5302008"/>
            <a:chExt cx="2155396" cy="574464"/>
          </a:xfrm>
        </p:grpSpPr>
        <p:grpSp>
          <p:nvGrpSpPr>
            <p:cNvPr id="37924" name="组合 81">
              <a:extLst>
                <a:ext uri="{FF2B5EF4-FFF2-40B4-BE49-F238E27FC236}">
                  <a16:creationId xmlns:a16="http://schemas.microsoft.com/office/drawing/2014/main" id="{1984E4E8-75F3-463B-9CE1-8F3D4E7102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95098" y="5553236"/>
              <a:ext cx="2155201" cy="323236"/>
              <a:chOff x="3195098" y="5481228"/>
              <a:chExt cx="2155201" cy="323236"/>
            </a:xfrm>
          </p:grpSpPr>
          <p:sp>
            <p:nvSpPr>
              <p:cNvPr id="37936" name="TextBox 7">
                <a:extLst>
                  <a:ext uri="{FF2B5EF4-FFF2-40B4-BE49-F238E27FC236}">
                    <a16:creationId xmlns:a16="http://schemas.microsoft.com/office/drawing/2014/main" id="{B311F6B4-9BBA-48C6-873D-29ED0364BA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63001" y="5481228"/>
                <a:ext cx="152400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37" name="TextBox 7">
                <a:extLst>
                  <a:ext uri="{FF2B5EF4-FFF2-40B4-BE49-F238E27FC236}">
                    <a16:creationId xmlns:a16="http://schemas.microsoft.com/office/drawing/2014/main" id="{448E50B8-8EA0-496B-A0BA-22AA4A997F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5401" y="5481228"/>
                <a:ext cx="152400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38" name="TextBox 7">
                <a:extLst>
                  <a:ext uri="{FF2B5EF4-FFF2-40B4-BE49-F238E27FC236}">
                    <a16:creationId xmlns:a16="http://schemas.microsoft.com/office/drawing/2014/main" id="{8E601A12-BCDD-4C72-83D9-4A9094ADA6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7801" y="5481228"/>
                <a:ext cx="152400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39" name="TextBox 7">
                <a:extLst>
                  <a:ext uri="{FF2B5EF4-FFF2-40B4-BE49-F238E27FC236}">
                    <a16:creationId xmlns:a16="http://schemas.microsoft.com/office/drawing/2014/main" id="{85E63181-D240-41D4-B983-72B793C8F5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0201" y="5481228"/>
                <a:ext cx="152400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40" name="TextBox 7">
                <a:extLst>
                  <a:ext uri="{FF2B5EF4-FFF2-40B4-BE49-F238E27FC236}">
                    <a16:creationId xmlns:a16="http://schemas.microsoft.com/office/drawing/2014/main" id="{60D0FD0D-8E30-4B82-8469-7225747ED9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40504" y="5481228"/>
                <a:ext cx="152400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41" name="TextBox 7">
                <a:extLst>
                  <a:ext uri="{FF2B5EF4-FFF2-40B4-BE49-F238E27FC236}">
                    <a16:creationId xmlns:a16="http://schemas.microsoft.com/office/drawing/2014/main" id="{647619F6-C46E-480E-BB2C-7A9B1D77D2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601" y="5481228"/>
                <a:ext cx="467903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457</a:t>
                </a: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42" name="TextBox 7">
                <a:extLst>
                  <a:ext uri="{FF2B5EF4-FFF2-40B4-BE49-F238E27FC236}">
                    <a16:creationId xmlns:a16="http://schemas.microsoft.com/office/drawing/2014/main" id="{541DB37D-7250-48F7-946B-D941134035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92904" y="5481228"/>
                <a:ext cx="152400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43" name="TextBox 7">
                <a:extLst>
                  <a:ext uri="{FF2B5EF4-FFF2-40B4-BE49-F238E27FC236}">
                    <a16:creationId xmlns:a16="http://schemas.microsoft.com/office/drawing/2014/main" id="{F3ECE9C0-AB42-4766-8921-5B9D2A869F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95098" y="5481228"/>
                <a:ext cx="467903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405</a:t>
                </a: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44" name="TextBox 7">
                <a:extLst>
                  <a:ext uri="{FF2B5EF4-FFF2-40B4-BE49-F238E27FC236}">
                    <a16:creationId xmlns:a16="http://schemas.microsoft.com/office/drawing/2014/main" id="{841CA8A3-84F9-4A5A-8FCD-A013B3BB56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45304" y="5481228"/>
                <a:ext cx="152400" cy="318064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45" name="TextBox 7">
                <a:extLst>
                  <a:ext uri="{FF2B5EF4-FFF2-40B4-BE49-F238E27FC236}">
                    <a16:creationId xmlns:a16="http://schemas.microsoft.com/office/drawing/2014/main" id="{863306A2-9B5A-4843-AF15-01FD501A1C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97899" y="5481228"/>
                <a:ext cx="152400" cy="318064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37925" name="组合 115">
              <a:extLst>
                <a:ext uri="{FF2B5EF4-FFF2-40B4-BE49-F238E27FC236}">
                  <a16:creationId xmlns:a16="http://schemas.microsoft.com/office/drawing/2014/main" id="{BD535810-B355-4106-82DF-1022C616E4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94903" y="5302008"/>
              <a:ext cx="2155200" cy="323236"/>
              <a:chOff x="3195098" y="5481228"/>
              <a:chExt cx="2155200" cy="323236"/>
            </a:xfrm>
          </p:grpSpPr>
          <p:sp>
            <p:nvSpPr>
              <p:cNvPr id="37926" name="TextBox 7">
                <a:extLst>
                  <a:ext uri="{FF2B5EF4-FFF2-40B4-BE49-F238E27FC236}">
                    <a16:creationId xmlns:a16="http://schemas.microsoft.com/office/drawing/2014/main" id="{C9909FD3-3EE3-43B5-9705-81FCC331CE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63001" y="5481228"/>
                <a:ext cx="152400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1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27" name="TextBox 7">
                <a:extLst>
                  <a:ext uri="{FF2B5EF4-FFF2-40B4-BE49-F238E27FC236}">
                    <a16:creationId xmlns:a16="http://schemas.microsoft.com/office/drawing/2014/main" id="{45D103CA-48EC-42A6-85BF-199E4F733E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5401" y="5481228"/>
                <a:ext cx="152400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2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28" name="TextBox 7">
                <a:extLst>
                  <a:ext uri="{FF2B5EF4-FFF2-40B4-BE49-F238E27FC236}">
                    <a16:creationId xmlns:a16="http://schemas.microsoft.com/office/drawing/2014/main" id="{2500A055-B87F-47D5-B66C-273A17CEA9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7801" y="5481228"/>
                <a:ext cx="152400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3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29" name="TextBox 7">
                <a:extLst>
                  <a:ext uri="{FF2B5EF4-FFF2-40B4-BE49-F238E27FC236}">
                    <a16:creationId xmlns:a16="http://schemas.microsoft.com/office/drawing/2014/main" id="{DC1BF37E-4488-43C4-8109-736DC62C0E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0201" y="5481228"/>
                <a:ext cx="152400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4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30" name="TextBox 7">
                <a:extLst>
                  <a:ext uri="{FF2B5EF4-FFF2-40B4-BE49-F238E27FC236}">
                    <a16:creationId xmlns:a16="http://schemas.microsoft.com/office/drawing/2014/main" id="{8D21FAE9-EBAA-435B-AAFB-83F9779ADA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40504" y="5481228"/>
                <a:ext cx="152400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6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31" name="TextBox 7">
                <a:extLst>
                  <a:ext uri="{FF2B5EF4-FFF2-40B4-BE49-F238E27FC236}">
                    <a16:creationId xmlns:a16="http://schemas.microsoft.com/office/drawing/2014/main" id="{6CCC6BEE-8699-4459-8B3F-380DC2EEA5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601" y="5481228"/>
                <a:ext cx="467903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5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32" name="TextBox 7">
                <a:extLst>
                  <a:ext uri="{FF2B5EF4-FFF2-40B4-BE49-F238E27FC236}">
                    <a16:creationId xmlns:a16="http://schemas.microsoft.com/office/drawing/2014/main" id="{A0D11B0C-0CA9-468E-BC35-C0089BFE1A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92904" y="5481228"/>
                <a:ext cx="152400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7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33" name="TextBox 7">
                <a:extLst>
                  <a:ext uri="{FF2B5EF4-FFF2-40B4-BE49-F238E27FC236}">
                    <a16:creationId xmlns:a16="http://schemas.microsoft.com/office/drawing/2014/main" id="{0B375079-B6EC-4B2B-A7DB-CC3FB43AFB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95098" y="5481228"/>
                <a:ext cx="467903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0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34" name="TextBox 7">
                <a:extLst>
                  <a:ext uri="{FF2B5EF4-FFF2-40B4-BE49-F238E27FC236}">
                    <a16:creationId xmlns:a16="http://schemas.microsoft.com/office/drawing/2014/main" id="{35E718B0-D67F-46E0-801A-6647B4EFAC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45304" y="5486400"/>
                <a:ext cx="152400" cy="312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8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35" name="TextBox 7">
                <a:extLst>
                  <a:ext uri="{FF2B5EF4-FFF2-40B4-BE49-F238E27FC236}">
                    <a16:creationId xmlns:a16="http://schemas.microsoft.com/office/drawing/2014/main" id="{20D2975B-F0F3-4CFA-8F75-DD44DF39A1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98093" y="5486400"/>
                <a:ext cx="152205" cy="312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9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12" name="组合 143">
            <a:extLst>
              <a:ext uri="{FF2B5EF4-FFF2-40B4-BE49-F238E27FC236}">
                <a16:creationId xmlns:a16="http://schemas.microsoft.com/office/drawing/2014/main" id="{5854B271-3244-43D6-AFC4-09AE688AFE47}"/>
              </a:ext>
            </a:extLst>
          </p:cNvPr>
          <p:cNvGrpSpPr>
            <a:grpSpLocks/>
          </p:cNvGrpSpPr>
          <p:nvPr/>
        </p:nvGrpSpPr>
        <p:grpSpPr bwMode="auto">
          <a:xfrm>
            <a:off x="6208713" y="5487988"/>
            <a:ext cx="2154237" cy="569912"/>
            <a:chOff x="6208146" y="5307180"/>
            <a:chExt cx="2155006" cy="569292"/>
          </a:xfrm>
        </p:grpSpPr>
        <p:grpSp>
          <p:nvGrpSpPr>
            <p:cNvPr id="37902" name="组合 82">
              <a:extLst>
                <a:ext uri="{FF2B5EF4-FFF2-40B4-BE49-F238E27FC236}">
                  <a16:creationId xmlns:a16="http://schemas.microsoft.com/office/drawing/2014/main" id="{CFCC836A-D95E-4586-AC29-5FA32EE093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08146" y="5553236"/>
              <a:ext cx="2155006" cy="323236"/>
              <a:chOff x="1087996" y="6218076"/>
              <a:chExt cx="2155006" cy="323236"/>
            </a:xfrm>
          </p:grpSpPr>
          <p:sp>
            <p:nvSpPr>
              <p:cNvPr id="37914" name="TextBox 7">
                <a:extLst>
                  <a:ext uri="{FF2B5EF4-FFF2-40B4-BE49-F238E27FC236}">
                    <a16:creationId xmlns:a16="http://schemas.microsoft.com/office/drawing/2014/main" id="{6EA56AD1-0582-4EDB-94F0-EDEB19490C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87996" y="6218076"/>
                <a:ext cx="152400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15" name="TextBox 7">
                <a:extLst>
                  <a:ext uri="{FF2B5EF4-FFF2-40B4-BE49-F238E27FC236}">
                    <a16:creationId xmlns:a16="http://schemas.microsoft.com/office/drawing/2014/main" id="{F0E07DB1-3437-41AF-9456-FAB8A9C94F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0396" y="6218076"/>
                <a:ext cx="152400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16" name="TextBox 7">
                <a:extLst>
                  <a:ext uri="{FF2B5EF4-FFF2-40B4-BE49-F238E27FC236}">
                    <a16:creationId xmlns:a16="http://schemas.microsoft.com/office/drawing/2014/main" id="{363715A7-77DD-47EE-ABEE-3652910F87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2796" y="6218076"/>
                <a:ext cx="152400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17" name="TextBox 7">
                <a:extLst>
                  <a:ext uri="{FF2B5EF4-FFF2-40B4-BE49-F238E27FC236}">
                    <a16:creationId xmlns:a16="http://schemas.microsoft.com/office/drawing/2014/main" id="{7D3B7948-6942-445B-902D-39E3A566BA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3099" y="6218076"/>
                <a:ext cx="152400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18" name="TextBox 7">
                <a:extLst>
                  <a:ext uri="{FF2B5EF4-FFF2-40B4-BE49-F238E27FC236}">
                    <a16:creationId xmlns:a16="http://schemas.microsoft.com/office/drawing/2014/main" id="{658F4AC6-555B-40E3-BE6D-D78968CC42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45196" y="6218076"/>
                <a:ext cx="467903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633</a:t>
                </a: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19" name="TextBox 7">
                <a:extLst>
                  <a:ext uri="{FF2B5EF4-FFF2-40B4-BE49-F238E27FC236}">
                    <a16:creationId xmlns:a16="http://schemas.microsoft.com/office/drawing/2014/main" id="{BC374428-E5A0-4914-AF72-F9D7AAE6A0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5499" y="6218076"/>
                <a:ext cx="152400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20" name="TextBox 7">
                <a:extLst>
                  <a:ext uri="{FF2B5EF4-FFF2-40B4-BE49-F238E27FC236}">
                    <a16:creationId xmlns:a16="http://schemas.microsoft.com/office/drawing/2014/main" id="{2F35DD57-3A63-4E83-A256-541A0894FF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7899" y="6218076"/>
                <a:ext cx="467903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664</a:t>
                </a: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21" name="TextBox 7">
                <a:extLst>
                  <a:ext uri="{FF2B5EF4-FFF2-40B4-BE49-F238E27FC236}">
                    <a16:creationId xmlns:a16="http://schemas.microsoft.com/office/drawing/2014/main" id="{C415369B-277E-41E3-A873-08A263C7B3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5802" y="6218076"/>
                <a:ext cx="152400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22" name="TextBox 7">
                <a:extLst>
                  <a:ext uri="{FF2B5EF4-FFF2-40B4-BE49-F238E27FC236}">
                    <a16:creationId xmlns:a16="http://schemas.microsoft.com/office/drawing/2014/main" id="{04F96AAB-9C06-41BA-B065-F6CBB410F1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8202" y="6218076"/>
                <a:ext cx="152400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37923" name="TextBox 7">
                <a:extLst>
                  <a:ext uri="{FF2B5EF4-FFF2-40B4-BE49-F238E27FC236}">
                    <a16:creationId xmlns:a16="http://schemas.microsoft.com/office/drawing/2014/main" id="{29ECD1D8-6D4A-493C-8744-1D0740F0E7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90602" y="6218076"/>
                <a:ext cx="152400" cy="32323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endParaRPr lang="zh-CN" altLang="en-US" sz="16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37903" name="组合 126">
              <a:extLst>
                <a:ext uri="{FF2B5EF4-FFF2-40B4-BE49-F238E27FC236}">
                  <a16:creationId xmlns:a16="http://schemas.microsoft.com/office/drawing/2014/main" id="{719F0D02-57BF-46AD-9549-8A87A0CC47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08146" y="5307180"/>
              <a:ext cx="2155006" cy="323236"/>
              <a:chOff x="1087996" y="6218076"/>
              <a:chExt cx="2155006" cy="323236"/>
            </a:xfrm>
          </p:grpSpPr>
          <p:sp>
            <p:nvSpPr>
              <p:cNvPr id="37904" name="TextBox 7">
                <a:extLst>
                  <a:ext uri="{FF2B5EF4-FFF2-40B4-BE49-F238E27FC236}">
                    <a16:creationId xmlns:a16="http://schemas.microsoft.com/office/drawing/2014/main" id="{7D223129-5B4A-4913-948D-B4D733F328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87996" y="6218076"/>
                <a:ext cx="152400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0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05" name="TextBox 7">
                <a:extLst>
                  <a:ext uri="{FF2B5EF4-FFF2-40B4-BE49-F238E27FC236}">
                    <a16:creationId xmlns:a16="http://schemas.microsoft.com/office/drawing/2014/main" id="{6B1ED89B-D76C-4B68-ABD2-004FF3D8A0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0396" y="6218076"/>
                <a:ext cx="152400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1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06" name="TextBox 7">
                <a:extLst>
                  <a:ext uri="{FF2B5EF4-FFF2-40B4-BE49-F238E27FC236}">
                    <a16:creationId xmlns:a16="http://schemas.microsoft.com/office/drawing/2014/main" id="{5C861331-0BF5-417C-8F2E-CC11DD071A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2796" y="6218076"/>
                <a:ext cx="152400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2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07" name="TextBox 7">
                <a:extLst>
                  <a:ext uri="{FF2B5EF4-FFF2-40B4-BE49-F238E27FC236}">
                    <a16:creationId xmlns:a16="http://schemas.microsoft.com/office/drawing/2014/main" id="{AE29A751-3289-4B02-9FC1-0A58E4BAF3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3099" y="6218076"/>
                <a:ext cx="152400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4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08" name="TextBox 7">
                <a:extLst>
                  <a:ext uri="{FF2B5EF4-FFF2-40B4-BE49-F238E27FC236}">
                    <a16:creationId xmlns:a16="http://schemas.microsoft.com/office/drawing/2014/main" id="{D1DAC4B9-8111-44D7-9301-3D525B302A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45196" y="6218076"/>
                <a:ext cx="467903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3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09" name="TextBox 7">
                <a:extLst>
                  <a:ext uri="{FF2B5EF4-FFF2-40B4-BE49-F238E27FC236}">
                    <a16:creationId xmlns:a16="http://schemas.microsoft.com/office/drawing/2014/main" id="{B4054A5A-41C0-451C-BED1-4D24F207A3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5499" y="6218076"/>
                <a:ext cx="152400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5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10" name="TextBox 7">
                <a:extLst>
                  <a:ext uri="{FF2B5EF4-FFF2-40B4-BE49-F238E27FC236}">
                    <a16:creationId xmlns:a16="http://schemas.microsoft.com/office/drawing/2014/main" id="{FB1D303D-A7FC-4A24-8B6D-4652074BC4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7899" y="6218076"/>
                <a:ext cx="467903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6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11" name="TextBox 7">
                <a:extLst>
                  <a:ext uri="{FF2B5EF4-FFF2-40B4-BE49-F238E27FC236}">
                    <a16:creationId xmlns:a16="http://schemas.microsoft.com/office/drawing/2014/main" id="{33FC825C-2F79-4A52-AE59-D4EF819C15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5802" y="6218076"/>
                <a:ext cx="152400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7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12" name="TextBox 7">
                <a:extLst>
                  <a:ext uri="{FF2B5EF4-FFF2-40B4-BE49-F238E27FC236}">
                    <a16:creationId xmlns:a16="http://schemas.microsoft.com/office/drawing/2014/main" id="{65ED4E44-2B26-48D1-A0DF-71461B5CC0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8202" y="6218076"/>
                <a:ext cx="152400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8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  <p:sp>
            <p:nvSpPr>
              <p:cNvPr id="37913" name="TextBox 7">
                <a:extLst>
                  <a:ext uri="{FF2B5EF4-FFF2-40B4-BE49-F238E27FC236}">
                    <a16:creationId xmlns:a16="http://schemas.microsoft.com/office/drawing/2014/main" id="{8059840A-7B71-4DBB-92F3-D604AF02E1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90602" y="6218076"/>
                <a:ext cx="152400" cy="323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>
                    <a:ea typeface="黑体" panose="02010609060101010101" pitchFamily="49" charset="-122"/>
                  </a:rPr>
                  <a:t>9</a:t>
                </a:r>
                <a:endParaRPr lang="zh-CN" altLang="en-US" sz="1400">
                  <a:ea typeface="黑体" panose="02010609060101010101" pitchFamily="49" charset="-122"/>
                </a:endParaRPr>
              </a:p>
            </p:txBody>
          </p:sp>
        </p:grpSp>
      </p:grpSp>
      <p:sp>
        <p:nvSpPr>
          <p:cNvPr id="149" name="下箭头 148">
            <a:extLst>
              <a:ext uri="{FF2B5EF4-FFF2-40B4-BE49-F238E27FC236}">
                <a16:creationId xmlns:a16="http://schemas.microsoft.com/office/drawing/2014/main" id="{DF79EE5F-1194-46A8-A56F-D2F47AFA5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3088" y="4137025"/>
            <a:ext cx="206375" cy="433388"/>
          </a:xfrm>
          <a:prstGeom prst="downArrow">
            <a:avLst>
              <a:gd name="adj1" fmla="val 50000"/>
              <a:gd name="adj2" fmla="val 50079"/>
            </a:avLst>
          </a:prstGeom>
          <a:solidFill>
            <a:srgbClr val="C00000"/>
          </a:solidFill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6000"/>
              </a:lnSpc>
            </a:pP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50" name="Line 57">
            <a:extLst>
              <a:ext uri="{FF2B5EF4-FFF2-40B4-BE49-F238E27FC236}">
                <a16:creationId xmlns:a16="http://schemas.microsoft.com/office/drawing/2014/main" id="{1BA00747-CBFA-4EF8-8098-4361C5B43B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3225" y="5049838"/>
            <a:ext cx="1547813" cy="50323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" name="Line 57">
            <a:extLst>
              <a:ext uri="{FF2B5EF4-FFF2-40B4-BE49-F238E27FC236}">
                <a16:creationId xmlns:a16="http://schemas.microsoft.com/office/drawing/2014/main" id="{A18F4753-DF92-4E10-B865-E34D342CB6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89400" y="5048250"/>
            <a:ext cx="163513" cy="5048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5" name="Line 57">
            <a:extLst>
              <a:ext uri="{FF2B5EF4-FFF2-40B4-BE49-F238E27FC236}">
                <a16:creationId xmlns:a16="http://schemas.microsoft.com/office/drawing/2014/main" id="{B3D0E3EE-770A-4E82-9897-BB6499432E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1025" y="5048250"/>
            <a:ext cx="852488" cy="5048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标题 1">
            <a:extLst>
              <a:ext uri="{FF2B5EF4-FFF2-40B4-BE49-F238E27FC236}">
                <a16:creationId xmlns:a16="http://schemas.microsoft.com/office/drawing/2014/main" id="{870B40FE-FA92-4FE8-AEE1-28131DDB3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基数排序</a:t>
            </a:r>
          </a:p>
        </p:txBody>
      </p:sp>
      <p:sp>
        <p:nvSpPr>
          <p:cNvPr id="38915" name="内容占位符 2">
            <a:extLst>
              <a:ext uri="{FF2B5EF4-FFF2-40B4-BE49-F238E27FC236}">
                <a16:creationId xmlns:a16="http://schemas.microsoft.com/office/drawing/2014/main" id="{4022117B-BB60-4052-AC63-EBBE8CB63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最低位优先</a:t>
            </a:r>
            <a:r>
              <a:rPr lang="en-US" altLang="zh-CN"/>
              <a:t>(LSD)</a:t>
            </a:r>
          </a:p>
          <a:p>
            <a:pPr lvl="1"/>
            <a:r>
              <a:rPr lang="zh-CN" altLang="en-US" sz="2300"/>
              <a:t>按第</a:t>
            </a:r>
            <a:r>
              <a:rPr lang="en-US" altLang="zh-CN" sz="2300"/>
              <a:t>d</a:t>
            </a:r>
            <a:r>
              <a:rPr lang="zh-CN" altLang="en-US" sz="2300"/>
              <a:t>排序码</a:t>
            </a:r>
            <a:r>
              <a:rPr lang="en-US" altLang="zh-CN" sz="2300"/>
              <a:t>(</a:t>
            </a:r>
            <a:r>
              <a:rPr lang="zh-CN" altLang="en-US" sz="2300"/>
              <a:t>最低位</a:t>
            </a:r>
            <a:r>
              <a:rPr lang="en-US" altLang="zh-CN" sz="2300"/>
              <a:t>)</a:t>
            </a:r>
            <a:r>
              <a:rPr lang="zh-CN" altLang="en-US" sz="2300"/>
              <a:t>排序</a:t>
            </a:r>
            <a:endParaRPr lang="en-US" altLang="zh-CN" sz="2300"/>
          </a:p>
          <a:p>
            <a:pPr lvl="1"/>
            <a:r>
              <a:rPr lang="zh-CN" altLang="en-US" sz="2300"/>
              <a:t>对上一排序结果按第</a:t>
            </a:r>
            <a:r>
              <a:rPr lang="en-US" altLang="zh-CN" sz="2300"/>
              <a:t>d-1</a:t>
            </a:r>
            <a:r>
              <a:rPr lang="zh-CN" altLang="en-US" sz="2300"/>
              <a:t>排序码</a:t>
            </a:r>
            <a:r>
              <a:rPr lang="en-US" altLang="zh-CN" sz="2300"/>
              <a:t>(</a:t>
            </a:r>
            <a:r>
              <a:rPr lang="zh-CN" altLang="en-US" sz="2300"/>
              <a:t>次低位</a:t>
            </a:r>
            <a:r>
              <a:rPr lang="en-US" altLang="zh-CN" sz="2300"/>
              <a:t>)</a:t>
            </a:r>
            <a:r>
              <a:rPr lang="zh-CN" altLang="en-US" sz="2300"/>
              <a:t>排序</a:t>
            </a:r>
            <a:endParaRPr lang="en-US" altLang="zh-CN" sz="2300"/>
          </a:p>
          <a:p>
            <a:pPr lvl="1"/>
            <a:r>
              <a:rPr lang="zh-CN" altLang="en-US" sz="2300"/>
              <a:t>对上一排序结果按第</a:t>
            </a:r>
            <a:r>
              <a:rPr lang="en-US" altLang="zh-CN" sz="2300"/>
              <a:t>d-2</a:t>
            </a:r>
            <a:r>
              <a:rPr lang="zh-CN" altLang="en-US" sz="2300"/>
              <a:t>排序码排序，以此类推，直到按第</a:t>
            </a:r>
            <a:r>
              <a:rPr lang="en-US" altLang="zh-CN" sz="2300"/>
              <a:t>1</a:t>
            </a:r>
            <a:r>
              <a:rPr lang="zh-CN" altLang="en-US" sz="2300"/>
              <a:t>排序码完成排序，可得最终排序结果</a:t>
            </a:r>
            <a:endParaRPr lang="en-US" altLang="zh-CN" sz="2300"/>
          </a:p>
          <a:p>
            <a:pPr lvl="2"/>
            <a:endParaRPr lang="zh-CN" altLang="en-US"/>
          </a:p>
        </p:txBody>
      </p:sp>
      <p:sp>
        <p:nvSpPr>
          <p:cNvPr id="201" name="TextBox 7">
            <a:extLst>
              <a:ext uri="{FF2B5EF4-FFF2-40B4-BE49-F238E27FC236}">
                <a16:creationId xmlns:a16="http://schemas.microsoft.com/office/drawing/2014/main" id="{223D70A0-8DAC-4F89-9382-EADF7478A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3660775"/>
            <a:ext cx="398462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02" name="右箭头 201">
            <a:extLst>
              <a:ext uri="{FF2B5EF4-FFF2-40B4-BE49-F238E27FC236}">
                <a16:creationId xmlns:a16="http://schemas.microsoft.com/office/drawing/2014/main" id="{0C5C0A46-FD5F-473A-8E88-DE5B25626AD8}"/>
              </a:ext>
            </a:extLst>
          </p:cNvPr>
          <p:cNvSpPr/>
          <p:nvPr/>
        </p:nvSpPr>
        <p:spPr bwMode="auto">
          <a:xfrm>
            <a:off x="682625" y="4881563"/>
            <a:ext cx="269875" cy="276225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lnSpc>
                <a:spcPct val="96000"/>
              </a:lnSpc>
              <a:defRPr/>
            </a:pPr>
            <a:endParaRPr lang="zh-CN" altLang="en-US" b="1" dirty="0">
              <a:solidFill>
                <a:srgbClr val="000099"/>
              </a:solidFill>
              <a:latin typeface="Arial" charset="0"/>
              <a:ea typeface="黑体" pitchFamily="49" charset="-122"/>
            </a:endParaRPr>
          </a:p>
        </p:txBody>
      </p:sp>
      <p:sp>
        <p:nvSpPr>
          <p:cNvPr id="213" name="TextBox 7">
            <a:extLst>
              <a:ext uri="{FF2B5EF4-FFF2-40B4-BE49-F238E27FC236}">
                <a16:creationId xmlns:a16="http://schemas.microsoft.com/office/drawing/2014/main" id="{D69AA08C-45B9-4765-8CFC-53156221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3975100"/>
            <a:ext cx="396875" cy="3159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14" name="TextBox 7">
            <a:extLst>
              <a:ext uri="{FF2B5EF4-FFF2-40B4-BE49-F238E27FC236}">
                <a16:creationId xmlns:a16="http://schemas.microsoft.com/office/drawing/2014/main" id="{E1644146-750F-440D-81CE-6E05112E9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4291013"/>
            <a:ext cx="396875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15" name="TextBox 7">
            <a:extLst>
              <a:ext uri="{FF2B5EF4-FFF2-40B4-BE49-F238E27FC236}">
                <a16:creationId xmlns:a16="http://schemas.microsoft.com/office/drawing/2014/main" id="{D4AD25DE-9C3C-488C-9E75-D426DF2C7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4605338"/>
            <a:ext cx="398462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16" name="TextBox 7">
            <a:extLst>
              <a:ext uri="{FF2B5EF4-FFF2-40B4-BE49-F238E27FC236}">
                <a16:creationId xmlns:a16="http://schemas.microsoft.com/office/drawing/2014/main" id="{9803DEAB-E12A-4EDE-A5FC-42171EEA8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4919663"/>
            <a:ext cx="398462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17" name="TextBox 7">
            <a:extLst>
              <a:ext uri="{FF2B5EF4-FFF2-40B4-BE49-F238E27FC236}">
                <a16:creationId xmlns:a16="http://schemas.microsoft.com/office/drawing/2014/main" id="{EEA91AA5-8E92-4AA5-B3BB-FF70123D0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5233988"/>
            <a:ext cx="396875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18" name="TextBox 7">
            <a:extLst>
              <a:ext uri="{FF2B5EF4-FFF2-40B4-BE49-F238E27FC236}">
                <a16:creationId xmlns:a16="http://schemas.microsoft.com/office/drawing/2014/main" id="{4DCD9E8D-60A0-479A-BB13-6C737EC5A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5548313"/>
            <a:ext cx="398462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19" name="TextBox 7">
            <a:extLst>
              <a:ext uri="{FF2B5EF4-FFF2-40B4-BE49-F238E27FC236}">
                <a16:creationId xmlns:a16="http://schemas.microsoft.com/office/drawing/2014/main" id="{158CCCF2-C839-4BED-BFCE-3DC001FF9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5862638"/>
            <a:ext cx="396875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20" name="TextBox 7">
            <a:extLst>
              <a:ext uri="{FF2B5EF4-FFF2-40B4-BE49-F238E27FC236}">
                <a16:creationId xmlns:a16="http://schemas.microsoft.com/office/drawing/2014/main" id="{73E5C30E-EED8-45E8-9DED-9272E287B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6176963"/>
            <a:ext cx="396875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21" name="TextBox 7">
            <a:extLst>
              <a:ext uri="{FF2B5EF4-FFF2-40B4-BE49-F238E27FC236}">
                <a16:creationId xmlns:a16="http://schemas.microsoft.com/office/drawing/2014/main" id="{C06A05EF-47D7-4223-82AB-C2E1CB9D1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6491288"/>
            <a:ext cx="398462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grpSp>
        <p:nvGrpSpPr>
          <p:cNvPr id="2" name="组合 143">
            <a:extLst>
              <a:ext uri="{FF2B5EF4-FFF2-40B4-BE49-F238E27FC236}">
                <a16:creationId xmlns:a16="http://schemas.microsoft.com/office/drawing/2014/main" id="{5B67DDF2-5BDA-45D9-BB1C-EAAE8013DA5F}"/>
              </a:ext>
            </a:extLst>
          </p:cNvPr>
          <p:cNvGrpSpPr>
            <a:grpSpLocks/>
          </p:cNvGrpSpPr>
          <p:nvPr/>
        </p:nvGrpSpPr>
        <p:grpSpPr bwMode="auto">
          <a:xfrm>
            <a:off x="171450" y="3660775"/>
            <a:ext cx="400050" cy="3144838"/>
            <a:chOff x="-828600" y="3696204"/>
            <a:chExt cx="399504" cy="3144580"/>
          </a:xfrm>
        </p:grpSpPr>
        <p:sp>
          <p:nvSpPr>
            <p:cNvPr id="39049" name="TextBox 7">
              <a:extLst>
                <a:ext uri="{FF2B5EF4-FFF2-40B4-BE49-F238E27FC236}">
                  <a16:creationId xmlns:a16="http://schemas.microsoft.com/office/drawing/2014/main" id="{64F1F196-30F2-4AB3-B185-EDD76B037E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369620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332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50" name="TextBox 8">
              <a:extLst>
                <a:ext uri="{FF2B5EF4-FFF2-40B4-BE49-F238E27FC236}">
                  <a16:creationId xmlns:a16="http://schemas.microsoft.com/office/drawing/2014/main" id="{FD67C1A2-B6E9-46D2-B064-803B986C47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01060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633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51" name="TextBox 9">
              <a:extLst>
                <a:ext uri="{FF2B5EF4-FFF2-40B4-BE49-F238E27FC236}">
                  <a16:creationId xmlns:a16="http://schemas.microsoft.com/office/drawing/2014/main" id="{87AC5CE6-186E-44E4-BC64-9B8E6AA6F5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32554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589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52" name="TextBox 10">
              <a:extLst>
                <a:ext uri="{FF2B5EF4-FFF2-40B4-BE49-F238E27FC236}">
                  <a16:creationId xmlns:a16="http://schemas.microsoft.com/office/drawing/2014/main" id="{717C21BE-92E8-4BF0-9BD1-BB24661FAF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63994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232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53" name="TextBox 11">
              <a:extLst>
                <a:ext uri="{FF2B5EF4-FFF2-40B4-BE49-F238E27FC236}">
                  <a16:creationId xmlns:a16="http://schemas.microsoft.com/office/drawing/2014/main" id="{B283C4BA-2E5F-473E-8A14-C0FD0DC407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95435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664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54" name="TextBox 12">
              <a:extLst>
                <a:ext uri="{FF2B5EF4-FFF2-40B4-BE49-F238E27FC236}">
                  <a16:creationId xmlns:a16="http://schemas.microsoft.com/office/drawing/2014/main" id="{86FEB521-D826-4082-A212-DC8C8FC25D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526875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179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55" name="TextBox 9">
              <a:extLst>
                <a:ext uri="{FF2B5EF4-FFF2-40B4-BE49-F238E27FC236}">
                  <a16:creationId xmlns:a16="http://schemas.microsoft.com/office/drawing/2014/main" id="{6C3AD2DE-D88F-429A-B86B-F978DC463B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558316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457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56" name="TextBox 10">
              <a:extLst>
                <a:ext uri="{FF2B5EF4-FFF2-40B4-BE49-F238E27FC236}">
                  <a16:creationId xmlns:a16="http://schemas.microsoft.com/office/drawing/2014/main" id="{BEEEB9E0-D731-4D6D-AF42-08CC01C49D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589756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825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57" name="TextBox 11">
              <a:extLst>
                <a:ext uri="{FF2B5EF4-FFF2-40B4-BE49-F238E27FC236}">
                  <a16:creationId xmlns:a16="http://schemas.microsoft.com/office/drawing/2014/main" id="{7BA6F941-7DBA-4496-8BAD-2D77AC7773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621197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405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58" name="TextBox 12">
              <a:extLst>
                <a:ext uri="{FF2B5EF4-FFF2-40B4-BE49-F238E27FC236}">
                  <a16:creationId xmlns:a16="http://schemas.microsoft.com/office/drawing/2014/main" id="{34455118-904B-4668-8E60-AF8FF77840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652637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361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grpSp>
        <p:nvGrpSpPr>
          <p:cNvPr id="3" name="组合 155">
            <a:extLst>
              <a:ext uri="{FF2B5EF4-FFF2-40B4-BE49-F238E27FC236}">
                <a16:creationId xmlns:a16="http://schemas.microsoft.com/office/drawing/2014/main" id="{EA301472-8766-4064-8998-4987EBE6E0A3}"/>
              </a:ext>
            </a:extLst>
          </p:cNvPr>
          <p:cNvGrpSpPr>
            <a:grpSpLocks/>
          </p:cNvGrpSpPr>
          <p:nvPr/>
        </p:nvGrpSpPr>
        <p:grpSpPr bwMode="auto">
          <a:xfrm>
            <a:off x="1060450" y="3660775"/>
            <a:ext cx="400050" cy="3144838"/>
            <a:chOff x="-828600" y="3696204"/>
            <a:chExt cx="399504" cy="3144580"/>
          </a:xfrm>
        </p:grpSpPr>
        <p:sp>
          <p:nvSpPr>
            <p:cNvPr id="39039" name="TextBox 7">
              <a:extLst>
                <a:ext uri="{FF2B5EF4-FFF2-40B4-BE49-F238E27FC236}">
                  <a16:creationId xmlns:a16="http://schemas.microsoft.com/office/drawing/2014/main" id="{20170261-1AD7-47D5-A0FC-14763CAA46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369620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0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40" name="TextBox 8">
              <a:extLst>
                <a:ext uri="{FF2B5EF4-FFF2-40B4-BE49-F238E27FC236}">
                  <a16:creationId xmlns:a16="http://schemas.microsoft.com/office/drawing/2014/main" id="{66AD00D3-86AF-423B-B619-721FA54038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01060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1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41" name="TextBox 9">
              <a:extLst>
                <a:ext uri="{FF2B5EF4-FFF2-40B4-BE49-F238E27FC236}">
                  <a16:creationId xmlns:a16="http://schemas.microsoft.com/office/drawing/2014/main" id="{E93BF0B7-F3B0-4843-A5FE-B3F1485E7B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32554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2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42" name="TextBox 10">
              <a:extLst>
                <a:ext uri="{FF2B5EF4-FFF2-40B4-BE49-F238E27FC236}">
                  <a16:creationId xmlns:a16="http://schemas.microsoft.com/office/drawing/2014/main" id="{9DDEAE15-C2FF-4D17-AD64-AB5C34D4AD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63994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3</a:t>
              </a:r>
              <a:endParaRPr lang="zh-CN" altLang="en-US" sz="1400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43" name="TextBox 11">
              <a:extLst>
                <a:ext uri="{FF2B5EF4-FFF2-40B4-BE49-F238E27FC236}">
                  <a16:creationId xmlns:a16="http://schemas.microsoft.com/office/drawing/2014/main" id="{A9DEBF8D-8C7F-4E1A-8ADF-330305E54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95435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4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44" name="TextBox 12">
              <a:extLst>
                <a:ext uri="{FF2B5EF4-FFF2-40B4-BE49-F238E27FC236}">
                  <a16:creationId xmlns:a16="http://schemas.microsoft.com/office/drawing/2014/main" id="{A61D57E3-48F5-4F10-8AD8-BBB796B92D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526875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5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45" name="TextBox 9">
              <a:extLst>
                <a:ext uri="{FF2B5EF4-FFF2-40B4-BE49-F238E27FC236}">
                  <a16:creationId xmlns:a16="http://schemas.microsoft.com/office/drawing/2014/main" id="{11A66CBB-5430-4C09-9EA1-BE426DC5CB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558316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6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46" name="TextBox 10">
              <a:extLst>
                <a:ext uri="{FF2B5EF4-FFF2-40B4-BE49-F238E27FC236}">
                  <a16:creationId xmlns:a16="http://schemas.microsoft.com/office/drawing/2014/main" id="{A230B47A-56CD-4294-A5C0-C00ECF2F95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589756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7</a:t>
              </a:r>
              <a:endParaRPr lang="zh-CN" altLang="en-US" sz="1400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47" name="TextBox 11">
              <a:extLst>
                <a:ext uri="{FF2B5EF4-FFF2-40B4-BE49-F238E27FC236}">
                  <a16:creationId xmlns:a16="http://schemas.microsoft.com/office/drawing/2014/main" id="{213A5929-26CF-4C2D-8392-AF746ABE3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621197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8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48" name="TextBox 12">
              <a:extLst>
                <a:ext uri="{FF2B5EF4-FFF2-40B4-BE49-F238E27FC236}">
                  <a16:creationId xmlns:a16="http://schemas.microsoft.com/office/drawing/2014/main" id="{8FAE277A-7F3D-49D6-861F-D6239D7081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652637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9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169" name="TextBox 7">
            <a:extLst>
              <a:ext uri="{FF2B5EF4-FFF2-40B4-BE49-F238E27FC236}">
                <a16:creationId xmlns:a16="http://schemas.microsoft.com/office/drawing/2014/main" id="{C0F21208-A066-4C7A-B668-B1B4CE598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4014788"/>
            <a:ext cx="398463" cy="236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361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71" name="TextBox 7">
            <a:extLst>
              <a:ext uri="{FF2B5EF4-FFF2-40B4-BE49-F238E27FC236}">
                <a16:creationId xmlns:a16="http://schemas.microsoft.com/office/drawing/2014/main" id="{73214277-4397-4FF2-A57F-0E06C8995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4329113"/>
            <a:ext cx="398463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332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74" name="TextBox 7">
            <a:extLst>
              <a:ext uri="{FF2B5EF4-FFF2-40B4-BE49-F238E27FC236}">
                <a16:creationId xmlns:a16="http://schemas.microsoft.com/office/drawing/2014/main" id="{E0E50D6D-4337-4D76-B173-0ECD9EB01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4652963"/>
            <a:ext cx="398463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633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75" name="TextBox 7">
            <a:extLst>
              <a:ext uri="{FF2B5EF4-FFF2-40B4-BE49-F238E27FC236}">
                <a16:creationId xmlns:a16="http://schemas.microsoft.com/office/drawing/2014/main" id="{3FD289F8-2CFD-4660-B607-6AC063642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400" y="6546850"/>
            <a:ext cx="396875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589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76" name="TextBox 7">
            <a:extLst>
              <a:ext uri="{FF2B5EF4-FFF2-40B4-BE49-F238E27FC236}">
                <a16:creationId xmlns:a16="http://schemas.microsoft.com/office/drawing/2014/main" id="{B984064A-8760-4A89-A481-9105856C2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5272088"/>
            <a:ext cx="398463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825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77" name="TextBox 7">
            <a:extLst>
              <a:ext uri="{FF2B5EF4-FFF2-40B4-BE49-F238E27FC236}">
                <a16:creationId xmlns:a16="http://schemas.microsoft.com/office/drawing/2014/main" id="{E7238D89-B931-44C2-80EE-CCFE097B9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938" y="6546850"/>
            <a:ext cx="396875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179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78" name="TextBox 7">
            <a:extLst>
              <a:ext uri="{FF2B5EF4-FFF2-40B4-BE49-F238E27FC236}">
                <a16:creationId xmlns:a16="http://schemas.microsoft.com/office/drawing/2014/main" id="{A3CAF55A-2CC4-4125-AA90-6E25E89C4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4957763"/>
            <a:ext cx="398463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664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79" name="TextBox 7">
            <a:extLst>
              <a:ext uri="{FF2B5EF4-FFF2-40B4-BE49-F238E27FC236}">
                <a16:creationId xmlns:a16="http://schemas.microsoft.com/office/drawing/2014/main" id="{7CF59F3C-EBBF-4A2A-A6FA-4BFAC01C7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063" y="5259388"/>
            <a:ext cx="398462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405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82" name="TextBox 7">
            <a:extLst>
              <a:ext uri="{FF2B5EF4-FFF2-40B4-BE49-F238E27FC236}">
                <a16:creationId xmlns:a16="http://schemas.microsoft.com/office/drawing/2014/main" id="{5B3040C6-ABBF-44CD-82EE-22FF36E28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063" y="4329113"/>
            <a:ext cx="398462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232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83" name="TextBox 7">
            <a:extLst>
              <a:ext uri="{FF2B5EF4-FFF2-40B4-BE49-F238E27FC236}">
                <a16:creationId xmlns:a16="http://schemas.microsoft.com/office/drawing/2014/main" id="{F585FAA4-00E1-427F-A7A6-CBD52BEE7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5900738"/>
            <a:ext cx="398463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457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84" name="TextBox 7">
            <a:extLst>
              <a:ext uri="{FF2B5EF4-FFF2-40B4-BE49-F238E27FC236}">
                <a16:creationId xmlns:a16="http://schemas.microsoft.com/office/drawing/2014/main" id="{C02ACF81-2E63-4EB9-8477-578D292CA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3662363"/>
            <a:ext cx="398463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85" name="TextBox 7">
            <a:extLst>
              <a:ext uri="{FF2B5EF4-FFF2-40B4-BE49-F238E27FC236}">
                <a16:creationId xmlns:a16="http://schemas.microsoft.com/office/drawing/2014/main" id="{04170F3F-3D00-4E86-8963-008975DCF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6088" y="3976688"/>
            <a:ext cx="398462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86" name="TextBox 7">
            <a:extLst>
              <a:ext uri="{FF2B5EF4-FFF2-40B4-BE49-F238E27FC236}">
                <a16:creationId xmlns:a16="http://schemas.microsoft.com/office/drawing/2014/main" id="{12C4C1AA-60A1-4615-847C-D3411537B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6088" y="4291013"/>
            <a:ext cx="398462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87" name="TextBox 7">
            <a:extLst>
              <a:ext uri="{FF2B5EF4-FFF2-40B4-BE49-F238E27FC236}">
                <a16:creationId xmlns:a16="http://schemas.microsoft.com/office/drawing/2014/main" id="{F2FECC31-CD12-4AA3-8735-BD77439DF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4605338"/>
            <a:ext cx="398463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88" name="TextBox 7">
            <a:extLst>
              <a:ext uri="{FF2B5EF4-FFF2-40B4-BE49-F238E27FC236}">
                <a16:creationId xmlns:a16="http://schemas.microsoft.com/office/drawing/2014/main" id="{A970C3A3-DD90-4C68-91A7-056C91265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4919663"/>
            <a:ext cx="398463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89" name="TextBox 7">
            <a:extLst>
              <a:ext uri="{FF2B5EF4-FFF2-40B4-BE49-F238E27FC236}">
                <a16:creationId xmlns:a16="http://schemas.microsoft.com/office/drawing/2014/main" id="{EFE9AB2F-360B-432D-8B9D-03B01C0A3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6088" y="5233988"/>
            <a:ext cx="398462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90" name="TextBox 7">
            <a:extLst>
              <a:ext uri="{FF2B5EF4-FFF2-40B4-BE49-F238E27FC236}">
                <a16:creationId xmlns:a16="http://schemas.microsoft.com/office/drawing/2014/main" id="{21A5798E-6AA9-4D4E-91C4-504662C31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5548313"/>
            <a:ext cx="398463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91" name="TextBox 7">
            <a:extLst>
              <a:ext uri="{FF2B5EF4-FFF2-40B4-BE49-F238E27FC236}">
                <a16:creationId xmlns:a16="http://schemas.microsoft.com/office/drawing/2014/main" id="{39295C7C-7E06-4C9A-944B-F59912E43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6088" y="5862638"/>
            <a:ext cx="398462" cy="3159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92" name="TextBox 7">
            <a:extLst>
              <a:ext uri="{FF2B5EF4-FFF2-40B4-BE49-F238E27FC236}">
                <a16:creationId xmlns:a16="http://schemas.microsoft.com/office/drawing/2014/main" id="{426DA31D-18E5-4709-8EAF-3E8A00B20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6088" y="6178550"/>
            <a:ext cx="398462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93" name="TextBox 7">
            <a:extLst>
              <a:ext uri="{FF2B5EF4-FFF2-40B4-BE49-F238E27FC236}">
                <a16:creationId xmlns:a16="http://schemas.microsoft.com/office/drawing/2014/main" id="{52E5CFBA-3558-42AE-898A-A2B9BC077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6492875"/>
            <a:ext cx="398463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grpSp>
        <p:nvGrpSpPr>
          <p:cNvPr id="4" name="组合 93">
            <a:extLst>
              <a:ext uri="{FF2B5EF4-FFF2-40B4-BE49-F238E27FC236}">
                <a16:creationId xmlns:a16="http://schemas.microsoft.com/office/drawing/2014/main" id="{43971317-9BA1-4A1F-9ABD-AF7F04347BA3}"/>
              </a:ext>
            </a:extLst>
          </p:cNvPr>
          <p:cNvGrpSpPr>
            <a:grpSpLocks/>
          </p:cNvGrpSpPr>
          <p:nvPr/>
        </p:nvGrpSpPr>
        <p:grpSpPr bwMode="auto">
          <a:xfrm>
            <a:off x="2986088" y="3662363"/>
            <a:ext cx="400050" cy="3144837"/>
            <a:chOff x="-828600" y="3696204"/>
            <a:chExt cx="399504" cy="3144580"/>
          </a:xfrm>
        </p:grpSpPr>
        <p:sp>
          <p:nvSpPr>
            <p:cNvPr id="39029" name="TextBox 7">
              <a:extLst>
                <a:ext uri="{FF2B5EF4-FFF2-40B4-BE49-F238E27FC236}">
                  <a16:creationId xmlns:a16="http://schemas.microsoft.com/office/drawing/2014/main" id="{C3D8FBD3-3CC7-442A-9330-AD6FCC6FC1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369620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361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30" name="TextBox 8">
              <a:extLst>
                <a:ext uri="{FF2B5EF4-FFF2-40B4-BE49-F238E27FC236}">
                  <a16:creationId xmlns:a16="http://schemas.microsoft.com/office/drawing/2014/main" id="{D788B294-5308-4676-B320-E6BE7E1DDC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01060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332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31" name="TextBox 9">
              <a:extLst>
                <a:ext uri="{FF2B5EF4-FFF2-40B4-BE49-F238E27FC236}">
                  <a16:creationId xmlns:a16="http://schemas.microsoft.com/office/drawing/2014/main" id="{9C166ED7-AB6B-4722-9EB3-416F225B17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32554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232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32" name="TextBox 10">
              <a:extLst>
                <a:ext uri="{FF2B5EF4-FFF2-40B4-BE49-F238E27FC236}">
                  <a16:creationId xmlns:a16="http://schemas.microsoft.com/office/drawing/2014/main" id="{A6FCFCCD-FAEC-4E54-9324-C8ADB6727E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63994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633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33" name="TextBox 11">
              <a:extLst>
                <a:ext uri="{FF2B5EF4-FFF2-40B4-BE49-F238E27FC236}">
                  <a16:creationId xmlns:a16="http://schemas.microsoft.com/office/drawing/2014/main" id="{A426821F-4316-4B87-9AEC-D046F399C5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95435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664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34" name="TextBox 12">
              <a:extLst>
                <a:ext uri="{FF2B5EF4-FFF2-40B4-BE49-F238E27FC236}">
                  <a16:creationId xmlns:a16="http://schemas.microsoft.com/office/drawing/2014/main" id="{7DB26355-7903-4C6C-AA8F-4D3DEB6918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526875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825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35" name="TextBox 9">
              <a:extLst>
                <a:ext uri="{FF2B5EF4-FFF2-40B4-BE49-F238E27FC236}">
                  <a16:creationId xmlns:a16="http://schemas.microsoft.com/office/drawing/2014/main" id="{FE331538-9F69-4A5C-833A-F465F1CE9F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558316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405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36" name="TextBox 10">
              <a:extLst>
                <a:ext uri="{FF2B5EF4-FFF2-40B4-BE49-F238E27FC236}">
                  <a16:creationId xmlns:a16="http://schemas.microsoft.com/office/drawing/2014/main" id="{41AE7D82-724B-4313-A537-BCFC089395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589756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457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37" name="TextBox 11">
              <a:extLst>
                <a:ext uri="{FF2B5EF4-FFF2-40B4-BE49-F238E27FC236}">
                  <a16:creationId xmlns:a16="http://schemas.microsoft.com/office/drawing/2014/main" id="{09762B16-1F53-4181-A483-AEB3153A66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621197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589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38" name="TextBox 12">
              <a:extLst>
                <a:ext uri="{FF2B5EF4-FFF2-40B4-BE49-F238E27FC236}">
                  <a16:creationId xmlns:a16="http://schemas.microsoft.com/office/drawing/2014/main" id="{5778342F-EC15-4AD5-99C9-58E2009BCF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652637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179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105" name="右箭头 104">
            <a:extLst>
              <a:ext uri="{FF2B5EF4-FFF2-40B4-BE49-F238E27FC236}">
                <a16:creationId xmlns:a16="http://schemas.microsoft.com/office/drawing/2014/main" id="{3C3A750C-A597-4BAD-B606-882BEBEDA03E}"/>
              </a:ext>
            </a:extLst>
          </p:cNvPr>
          <p:cNvSpPr/>
          <p:nvPr/>
        </p:nvSpPr>
        <p:spPr bwMode="auto">
          <a:xfrm>
            <a:off x="2500313" y="4919663"/>
            <a:ext cx="269875" cy="276225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lnSpc>
                <a:spcPct val="96000"/>
              </a:lnSpc>
              <a:defRPr/>
            </a:pPr>
            <a:endParaRPr lang="zh-CN" altLang="en-US" b="1" dirty="0">
              <a:solidFill>
                <a:srgbClr val="000099"/>
              </a:solidFill>
              <a:latin typeface="Arial" charset="0"/>
              <a:ea typeface="黑体" pitchFamily="49" charset="-122"/>
            </a:endParaRPr>
          </a:p>
        </p:txBody>
      </p:sp>
      <p:grpSp>
        <p:nvGrpSpPr>
          <p:cNvPr id="5" name="组合 105">
            <a:extLst>
              <a:ext uri="{FF2B5EF4-FFF2-40B4-BE49-F238E27FC236}">
                <a16:creationId xmlns:a16="http://schemas.microsoft.com/office/drawing/2014/main" id="{4DEB7902-0835-41AF-A52E-EDD0D9FFC21B}"/>
              </a:ext>
            </a:extLst>
          </p:cNvPr>
          <p:cNvGrpSpPr>
            <a:grpSpLocks/>
          </p:cNvGrpSpPr>
          <p:nvPr/>
        </p:nvGrpSpPr>
        <p:grpSpPr bwMode="auto">
          <a:xfrm>
            <a:off x="3816350" y="3668713"/>
            <a:ext cx="400050" cy="3144837"/>
            <a:chOff x="-828600" y="3696204"/>
            <a:chExt cx="399504" cy="3144580"/>
          </a:xfrm>
        </p:grpSpPr>
        <p:sp>
          <p:nvSpPr>
            <p:cNvPr id="39019" name="TextBox 7">
              <a:extLst>
                <a:ext uri="{FF2B5EF4-FFF2-40B4-BE49-F238E27FC236}">
                  <a16:creationId xmlns:a16="http://schemas.microsoft.com/office/drawing/2014/main" id="{EFD76FB7-5650-45EF-B498-83CF28B54D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369620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0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20" name="TextBox 8">
              <a:extLst>
                <a:ext uri="{FF2B5EF4-FFF2-40B4-BE49-F238E27FC236}">
                  <a16:creationId xmlns:a16="http://schemas.microsoft.com/office/drawing/2014/main" id="{07706A15-20CC-4036-97D6-A804B2F10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01060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1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21" name="TextBox 9">
              <a:extLst>
                <a:ext uri="{FF2B5EF4-FFF2-40B4-BE49-F238E27FC236}">
                  <a16:creationId xmlns:a16="http://schemas.microsoft.com/office/drawing/2014/main" id="{987889D8-6DBC-4F8E-8BCF-2C2908D505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32554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2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22" name="TextBox 10">
              <a:extLst>
                <a:ext uri="{FF2B5EF4-FFF2-40B4-BE49-F238E27FC236}">
                  <a16:creationId xmlns:a16="http://schemas.microsoft.com/office/drawing/2014/main" id="{05ED22E5-E8C8-4307-ABF7-8EA8722661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63994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3</a:t>
              </a:r>
              <a:endParaRPr lang="zh-CN" altLang="en-US" sz="1400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23" name="TextBox 11">
              <a:extLst>
                <a:ext uri="{FF2B5EF4-FFF2-40B4-BE49-F238E27FC236}">
                  <a16:creationId xmlns:a16="http://schemas.microsoft.com/office/drawing/2014/main" id="{8A811440-5C39-4297-AE6A-4E3E1331B2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95435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4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24" name="TextBox 12">
              <a:extLst>
                <a:ext uri="{FF2B5EF4-FFF2-40B4-BE49-F238E27FC236}">
                  <a16:creationId xmlns:a16="http://schemas.microsoft.com/office/drawing/2014/main" id="{2038EC9D-47C1-40DF-BBC2-E139DD7310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526875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5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25" name="TextBox 9">
              <a:extLst>
                <a:ext uri="{FF2B5EF4-FFF2-40B4-BE49-F238E27FC236}">
                  <a16:creationId xmlns:a16="http://schemas.microsoft.com/office/drawing/2014/main" id="{45CEA521-7FDC-4A8F-8181-7BEF904B7F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558316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6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26" name="TextBox 10">
              <a:extLst>
                <a:ext uri="{FF2B5EF4-FFF2-40B4-BE49-F238E27FC236}">
                  <a16:creationId xmlns:a16="http://schemas.microsoft.com/office/drawing/2014/main" id="{20A8D438-1D9A-4FA1-8D5D-0A1F4E734A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589756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7</a:t>
              </a:r>
              <a:endParaRPr lang="zh-CN" altLang="en-US" sz="1400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27" name="TextBox 11">
              <a:extLst>
                <a:ext uri="{FF2B5EF4-FFF2-40B4-BE49-F238E27FC236}">
                  <a16:creationId xmlns:a16="http://schemas.microsoft.com/office/drawing/2014/main" id="{84F3D123-A1AE-41D8-A417-7BEDCE24B9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621197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8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28" name="TextBox 12">
              <a:extLst>
                <a:ext uri="{FF2B5EF4-FFF2-40B4-BE49-F238E27FC236}">
                  <a16:creationId xmlns:a16="http://schemas.microsoft.com/office/drawing/2014/main" id="{B10440BC-AFBB-4162-B28F-8B7EFDB1DF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652637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9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127" name="TextBox 7">
            <a:extLst>
              <a:ext uri="{FF2B5EF4-FFF2-40B4-BE49-F238E27FC236}">
                <a16:creationId xmlns:a16="http://schemas.microsoft.com/office/drawing/2014/main" id="{06A793B1-DFC2-46AF-A98D-727E93751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775" y="5594350"/>
            <a:ext cx="398463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361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28" name="TextBox 7">
            <a:extLst>
              <a:ext uri="{FF2B5EF4-FFF2-40B4-BE49-F238E27FC236}">
                <a16:creationId xmlns:a16="http://schemas.microsoft.com/office/drawing/2014/main" id="{0761C4C1-B68B-4E59-A1B0-0B9476F4A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125" y="4652963"/>
            <a:ext cx="396875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332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29" name="TextBox 7">
            <a:extLst>
              <a:ext uri="{FF2B5EF4-FFF2-40B4-BE49-F238E27FC236}">
                <a16:creationId xmlns:a16="http://schemas.microsoft.com/office/drawing/2014/main" id="{A747C464-71C8-44FC-B0FC-F0FE1425A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838" y="4651375"/>
            <a:ext cx="398462" cy="236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232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36" name="TextBox 7">
            <a:extLst>
              <a:ext uri="{FF2B5EF4-FFF2-40B4-BE49-F238E27FC236}">
                <a16:creationId xmlns:a16="http://schemas.microsoft.com/office/drawing/2014/main" id="{53D37E03-D502-4FF7-AC55-1EA19D43C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4313" y="4652963"/>
            <a:ext cx="396875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633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37" name="TextBox 7">
            <a:extLst>
              <a:ext uri="{FF2B5EF4-FFF2-40B4-BE49-F238E27FC236}">
                <a16:creationId xmlns:a16="http://schemas.microsoft.com/office/drawing/2014/main" id="{EA8B3D31-2E6B-4E1A-9AC1-613163A2D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838" y="5586413"/>
            <a:ext cx="398462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664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38" name="TextBox 7">
            <a:extLst>
              <a:ext uri="{FF2B5EF4-FFF2-40B4-BE49-F238E27FC236}">
                <a16:creationId xmlns:a16="http://schemas.microsoft.com/office/drawing/2014/main" id="{65F4BFA3-43DC-4D45-855C-9C97034C7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775" y="4337050"/>
            <a:ext cx="398463" cy="236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825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39" name="TextBox 7">
            <a:extLst>
              <a:ext uri="{FF2B5EF4-FFF2-40B4-BE49-F238E27FC236}">
                <a16:creationId xmlns:a16="http://schemas.microsoft.com/office/drawing/2014/main" id="{18BE9502-1869-401C-9E5A-2DC0F63BF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125" y="3700463"/>
            <a:ext cx="396875" cy="236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405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45" name="TextBox 7">
            <a:extLst>
              <a:ext uri="{FF2B5EF4-FFF2-40B4-BE49-F238E27FC236}">
                <a16:creationId xmlns:a16="http://schemas.microsoft.com/office/drawing/2014/main" id="{5F606065-F660-4B20-97FB-B9AC2BDDE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1013" y="5280025"/>
            <a:ext cx="396875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457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46" name="TextBox 7">
            <a:extLst>
              <a:ext uri="{FF2B5EF4-FFF2-40B4-BE49-F238E27FC236}">
                <a16:creationId xmlns:a16="http://schemas.microsoft.com/office/drawing/2014/main" id="{49DDAD1B-E150-4B73-8F73-A2C3C8005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125" y="6216650"/>
            <a:ext cx="396875" cy="236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589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47" name="TextBox 7">
            <a:extLst>
              <a:ext uri="{FF2B5EF4-FFF2-40B4-BE49-F238E27FC236}">
                <a16:creationId xmlns:a16="http://schemas.microsoft.com/office/drawing/2014/main" id="{8A650BA3-015E-42BD-AC94-8851AB8A6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125" y="5900738"/>
            <a:ext cx="396875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179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48" name="右箭头 147">
            <a:extLst>
              <a:ext uri="{FF2B5EF4-FFF2-40B4-BE49-F238E27FC236}">
                <a16:creationId xmlns:a16="http://schemas.microsoft.com/office/drawing/2014/main" id="{9EEADA2E-5E4C-4089-B417-955E9540D357}"/>
              </a:ext>
            </a:extLst>
          </p:cNvPr>
          <p:cNvSpPr/>
          <p:nvPr/>
        </p:nvSpPr>
        <p:spPr bwMode="auto">
          <a:xfrm>
            <a:off x="3490913" y="4959350"/>
            <a:ext cx="269875" cy="276225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lnSpc>
                <a:spcPct val="96000"/>
              </a:lnSpc>
              <a:defRPr/>
            </a:pPr>
            <a:endParaRPr lang="zh-CN" altLang="en-US" b="1" dirty="0">
              <a:solidFill>
                <a:srgbClr val="000099"/>
              </a:solidFill>
              <a:latin typeface="Arial" charset="0"/>
              <a:ea typeface="黑体" pitchFamily="49" charset="-122"/>
            </a:endParaRPr>
          </a:p>
        </p:txBody>
      </p:sp>
      <p:sp>
        <p:nvSpPr>
          <p:cNvPr id="149" name="TextBox 7">
            <a:extLst>
              <a:ext uri="{FF2B5EF4-FFF2-40B4-BE49-F238E27FC236}">
                <a16:creationId xmlns:a16="http://schemas.microsoft.com/office/drawing/2014/main" id="{C2DAA21D-A921-40FB-8060-6D003D7F1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0" y="3660775"/>
            <a:ext cx="396875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150" name="TextBox 7">
            <a:extLst>
              <a:ext uri="{FF2B5EF4-FFF2-40B4-BE49-F238E27FC236}">
                <a16:creationId xmlns:a16="http://schemas.microsoft.com/office/drawing/2014/main" id="{FFC4289F-FDC9-46FD-8857-38B633B50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3975100"/>
            <a:ext cx="398463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151" name="TextBox 7">
            <a:extLst>
              <a:ext uri="{FF2B5EF4-FFF2-40B4-BE49-F238E27FC236}">
                <a16:creationId xmlns:a16="http://schemas.microsoft.com/office/drawing/2014/main" id="{1B6BEB9D-F315-4885-B3D0-760998A8C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4289425"/>
            <a:ext cx="398463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152" name="TextBox 7">
            <a:extLst>
              <a:ext uri="{FF2B5EF4-FFF2-40B4-BE49-F238E27FC236}">
                <a16:creationId xmlns:a16="http://schemas.microsoft.com/office/drawing/2014/main" id="{F2615C10-DCD7-4A65-9A8C-F00D154AA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0" y="4603750"/>
            <a:ext cx="396875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153" name="TextBox 7">
            <a:extLst>
              <a:ext uri="{FF2B5EF4-FFF2-40B4-BE49-F238E27FC236}">
                <a16:creationId xmlns:a16="http://schemas.microsoft.com/office/drawing/2014/main" id="{1D13DD2B-C859-4D3B-895D-101B94E7F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0" y="4918075"/>
            <a:ext cx="396875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154" name="TextBox 7">
            <a:extLst>
              <a:ext uri="{FF2B5EF4-FFF2-40B4-BE49-F238E27FC236}">
                <a16:creationId xmlns:a16="http://schemas.microsoft.com/office/drawing/2014/main" id="{9B3F9427-6C1F-4D5A-8C39-1B2D4475C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5232400"/>
            <a:ext cx="398463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155" name="TextBox 7">
            <a:extLst>
              <a:ext uri="{FF2B5EF4-FFF2-40B4-BE49-F238E27FC236}">
                <a16:creationId xmlns:a16="http://schemas.microsoft.com/office/drawing/2014/main" id="{B3E37A8F-8146-4BB9-9B66-3156915A1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0" y="5546725"/>
            <a:ext cx="396875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177" name="TextBox 7">
            <a:extLst>
              <a:ext uri="{FF2B5EF4-FFF2-40B4-BE49-F238E27FC236}">
                <a16:creationId xmlns:a16="http://schemas.microsoft.com/office/drawing/2014/main" id="{E76302F1-5098-4B65-A398-A95359B9E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5861050"/>
            <a:ext cx="398463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178" name="TextBox 7">
            <a:extLst>
              <a:ext uri="{FF2B5EF4-FFF2-40B4-BE49-F238E27FC236}">
                <a16:creationId xmlns:a16="http://schemas.microsoft.com/office/drawing/2014/main" id="{38181243-F088-48E4-9155-D5D0D9C0D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6175375"/>
            <a:ext cx="398463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00" name="TextBox 7">
            <a:extLst>
              <a:ext uri="{FF2B5EF4-FFF2-40B4-BE49-F238E27FC236}">
                <a16:creationId xmlns:a16="http://schemas.microsoft.com/office/drawing/2014/main" id="{8299C6B5-8CD2-402D-B3F3-FD866308A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0" y="6489700"/>
            <a:ext cx="396875" cy="314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  <p:grpSp>
        <p:nvGrpSpPr>
          <p:cNvPr id="6" name="组合 203">
            <a:extLst>
              <a:ext uri="{FF2B5EF4-FFF2-40B4-BE49-F238E27FC236}">
                <a16:creationId xmlns:a16="http://schemas.microsoft.com/office/drawing/2014/main" id="{CEEB0F13-6369-4B83-B7BB-9FEA8BC65F11}"/>
              </a:ext>
            </a:extLst>
          </p:cNvPr>
          <p:cNvGrpSpPr>
            <a:grpSpLocks/>
          </p:cNvGrpSpPr>
          <p:nvPr/>
        </p:nvGrpSpPr>
        <p:grpSpPr bwMode="auto">
          <a:xfrm>
            <a:off x="5902325" y="3660775"/>
            <a:ext cx="400050" cy="3143250"/>
            <a:chOff x="-828600" y="3696204"/>
            <a:chExt cx="399504" cy="3144580"/>
          </a:xfrm>
        </p:grpSpPr>
        <p:sp>
          <p:nvSpPr>
            <p:cNvPr id="39009" name="TextBox 7">
              <a:extLst>
                <a:ext uri="{FF2B5EF4-FFF2-40B4-BE49-F238E27FC236}">
                  <a16:creationId xmlns:a16="http://schemas.microsoft.com/office/drawing/2014/main" id="{5EA0CB38-A3D3-485F-A0AD-BCFDEB7D69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369620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405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10" name="TextBox 8">
              <a:extLst>
                <a:ext uri="{FF2B5EF4-FFF2-40B4-BE49-F238E27FC236}">
                  <a16:creationId xmlns:a16="http://schemas.microsoft.com/office/drawing/2014/main" id="{6800F878-20BD-4C9C-BE26-DFC8864674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01060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825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11" name="TextBox 9">
              <a:extLst>
                <a:ext uri="{FF2B5EF4-FFF2-40B4-BE49-F238E27FC236}">
                  <a16:creationId xmlns:a16="http://schemas.microsoft.com/office/drawing/2014/main" id="{46C57C38-E6B5-4C76-9AF3-987E9BE4C0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32554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332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12" name="TextBox 10">
              <a:extLst>
                <a:ext uri="{FF2B5EF4-FFF2-40B4-BE49-F238E27FC236}">
                  <a16:creationId xmlns:a16="http://schemas.microsoft.com/office/drawing/2014/main" id="{119E6326-293C-408B-B799-713DFD8CE2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63994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232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13" name="TextBox 11">
              <a:extLst>
                <a:ext uri="{FF2B5EF4-FFF2-40B4-BE49-F238E27FC236}">
                  <a16:creationId xmlns:a16="http://schemas.microsoft.com/office/drawing/2014/main" id="{4683336D-7423-45DA-A92A-20731D1C6E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95435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633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14" name="TextBox 12">
              <a:extLst>
                <a:ext uri="{FF2B5EF4-FFF2-40B4-BE49-F238E27FC236}">
                  <a16:creationId xmlns:a16="http://schemas.microsoft.com/office/drawing/2014/main" id="{64A6C66E-0A85-4C6D-9CAF-25DF03A82D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526875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457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15" name="TextBox 9">
              <a:extLst>
                <a:ext uri="{FF2B5EF4-FFF2-40B4-BE49-F238E27FC236}">
                  <a16:creationId xmlns:a16="http://schemas.microsoft.com/office/drawing/2014/main" id="{94A1D1AB-9D22-4EBC-A39D-9861DB0C97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558316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361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16" name="TextBox 10">
              <a:extLst>
                <a:ext uri="{FF2B5EF4-FFF2-40B4-BE49-F238E27FC236}">
                  <a16:creationId xmlns:a16="http://schemas.microsoft.com/office/drawing/2014/main" id="{4556D7D6-9594-40D2-87C5-4BC59BDE0B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589756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664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17" name="TextBox 11">
              <a:extLst>
                <a:ext uri="{FF2B5EF4-FFF2-40B4-BE49-F238E27FC236}">
                  <a16:creationId xmlns:a16="http://schemas.microsoft.com/office/drawing/2014/main" id="{742A948D-9591-4AA9-8C06-22C17AF21B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621197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179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18" name="TextBox 12">
              <a:extLst>
                <a:ext uri="{FF2B5EF4-FFF2-40B4-BE49-F238E27FC236}">
                  <a16:creationId xmlns:a16="http://schemas.microsoft.com/office/drawing/2014/main" id="{08E2F18E-2097-4616-A073-8DF75E136C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652637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589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grpSp>
        <p:nvGrpSpPr>
          <p:cNvPr id="7" name="组合 229">
            <a:extLst>
              <a:ext uri="{FF2B5EF4-FFF2-40B4-BE49-F238E27FC236}">
                <a16:creationId xmlns:a16="http://schemas.microsoft.com/office/drawing/2014/main" id="{E7FDF23D-7891-4608-8FBE-E60F5F2BFF07}"/>
              </a:ext>
            </a:extLst>
          </p:cNvPr>
          <p:cNvGrpSpPr>
            <a:grpSpLocks/>
          </p:cNvGrpSpPr>
          <p:nvPr/>
        </p:nvGrpSpPr>
        <p:grpSpPr bwMode="auto">
          <a:xfrm>
            <a:off x="6767513" y="3654425"/>
            <a:ext cx="398462" cy="3144838"/>
            <a:chOff x="-828600" y="3696204"/>
            <a:chExt cx="399504" cy="3144580"/>
          </a:xfrm>
        </p:grpSpPr>
        <p:sp>
          <p:nvSpPr>
            <p:cNvPr id="38999" name="TextBox 7">
              <a:extLst>
                <a:ext uri="{FF2B5EF4-FFF2-40B4-BE49-F238E27FC236}">
                  <a16:creationId xmlns:a16="http://schemas.microsoft.com/office/drawing/2014/main" id="{390FED79-F144-44F4-BC87-60770A45EC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369620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0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00" name="TextBox 8">
              <a:extLst>
                <a:ext uri="{FF2B5EF4-FFF2-40B4-BE49-F238E27FC236}">
                  <a16:creationId xmlns:a16="http://schemas.microsoft.com/office/drawing/2014/main" id="{2EB84DBA-50B0-4DD5-8696-4438C2E7BD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01060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1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01" name="TextBox 9">
              <a:extLst>
                <a:ext uri="{FF2B5EF4-FFF2-40B4-BE49-F238E27FC236}">
                  <a16:creationId xmlns:a16="http://schemas.microsoft.com/office/drawing/2014/main" id="{E84694BE-F275-4485-8208-F1CB91C915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32554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2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02" name="TextBox 10">
              <a:extLst>
                <a:ext uri="{FF2B5EF4-FFF2-40B4-BE49-F238E27FC236}">
                  <a16:creationId xmlns:a16="http://schemas.microsoft.com/office/drawing/2014/main" id="{D550DFE3-792B-4147-9C6E-2740AF8271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63994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3</a:t>
              </a:r>
              <a:endParaRPr lang="zh-CN" altLang="en-US" sz="1400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03" name="TextBox 11">
              <a:extLst>
                <a:ext uri="{FF2B5EF4-FFF2-40B4-BE49-F238E27FC236}">
                  <a16:creationId xmlns:a16="http://schemas.microsoft.com/office/drawing/2014/main" id="{DA029D46-83A9-4101-8CE5-29D8CF1DCD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95435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4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04" name="TextBox 12">
              <a:extLst>
                <a:ext uri="{FF2B5EF4-FFF2-40B4-BE49-F238E27FC236}">
                  <a16:creationId xmlns:a16="http://schemas.microsoft.com/office/drawing/2014/main" id="{53EFEC1D-FD5E-4062-B879-C180869D87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526875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5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05" name="TextBox 9">
              <a:extLst>
                <a:ext uri="{FF2B5EF4-FFF2-40B4-BE49-F238E27FC236}">
                  <a16:creationId xmlns:a16="http://schemas.microsoft.com/office/drawing/2014/main" id="{8C20A43F-278D-4F2E-9846-AB540853B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558316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6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06" name="TextBox 10">
              <a:extLst>
                <a:ext uri="{FF2B5EF4-FFF2-40B4-BE49-F238E27FC236}">
                  <a16:creationId xmlns:a16="http://schemas.microsoft.com/office/drawing/2014/main" id="{60318491-2C10-44EE-B108-EDB1A6478C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589756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7</a:t>
              </a:r>
              <a:endParaRPr lang="zh-CN" altLang="en-US" sz="1400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07" name="TextBox 11">
              <a:extLst>
                <a:ext uri="{FF2B5EF4-FFF2-40B4-BE49-F238E27FC236}">
                  <a16:creationId xmlns:a16="http://schemas.microsoft.com/office/drawing/2014/main" id="{C3FEEAAC-2CEF-4357-BF70-945233638D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6211974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8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9008" name="TextBox 12">
              <a:extLst>
                <a:ext uri="{FF2B5EF4-FFF2-40B4-BE49-F238E27FC236}">
                  <a16:creationId xmlns:a16="http://schemas.microsoft.com/office/drawing/2014/main" id="{6CE36B47-E26F-4F7E-BD77-802A99D4AE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6526379"/>
              <a:ext cx="397718" cy="3144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400">
                  <a:solidFill>
                    <a:srgbClr val="000099"/>
                  </a:solidFill>
                  <a:ea typeface="黑体" panose="02010609060101010101" pitchFamily="49" charset="-122"/>
                </a:rPr>
                <a:t>9</a:t>
              </a:r>
              <a:endParaRPr lang="zh-CN" altLang="en-US" sz="1400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241" name="右箭头 240">
            <a:extLst>
              <a:ext uri="{FF2B5EF4-FFF2-40B4-BE49-F238E27FC236}">
                <a16:creationId xmlns:a16="http://schemas.microsoft.com/office/drawing/2014/main" id="{97FCA633-E362-4FE5-A4AB-F57F10C88F2A}"/>
              </a:ext>
            </a:extLst>
          </p:cNvPr>
          <p:cNvSpPr/>
          <p:nvPr/>
        </p:nvSpPr>
        <p:spPr bwMode="auto">
          <a:xfrm>
            <a:off x="5632450" y="5003800"/>
            <a:ext cx="269875" cy="276225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lnSpc>
                <a:spcPct val="96000"/>
              </a:lnSpc>
              <a:defRPr/>
            </a:pPr>
            <a:endParaRPr lang="zh-CN" altLang="en-US" b="1" dirty="0">
              <a:solidFill>
                <a:srgbClr val="000099"/>
              </a:solidFill>
              <a:latin typeface="Arial" charset="0"/>
              <a:ea typeface="黑体" pitchFamily="49" charset="-122"/>
            </a:endParaRPr>
          </a:p>
        </p:txBody>
      </p:sp>
      <p:sp>
        <p:nvSpPr>
          <p:cNvPr id="242" name="右箭头 241">
            <a:extLst>
              <a:ext uri="{FF2B5EF4-FFF2-40B4-BE49-F238E27FC236}">
                <a16:creationId xmlns:a16="http://schemas.microsoft.com/office/drawing/2014/main" id="{E9D2C7FC-3BFC-451C-BC7B-079E34D95717}"/>
              </a:ext>
            </a:extLst>
          </p:cNvPr>
          <p:cNvSpPr/>
          <p:nvPr/>
        </p:nvSpPr>
        <p:spPr bwMode="auto">
          <a:xfrm>
            <a:off x="6497638" y="5003800"/>
            <a:ext cx="269875" cy="276225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lnSpc>
                <a:spcPct val="96000"/>
              </a:lnSpc>
              <a:defRPr/>
            </a:pPr>
            <a:endParaRPr lang="zh-CN" altLang="en-US" b="1" dirty="0">
              <a:solidFill>
                <a:srgbClr val="000099"/>
              </a:solidFill>
              <a:latin typeface="Arial" charset="0"/>
              <a:ea typeface="黑体" pitchFamily="49" charset="-122"/>
            </a:endParaRPr>
          </a:p>
        </p:txBody>
      </p:sp>
      <p:sp>
        <p:nvSpPr>
          <p:cNvPr id="243" name="TextBox 7">
            <a:extLst>
              <a:ext uri="{FF2B5EF4-FFF2-40B4-BE49-F238E27FC236}">
                <a16:creationId xmlns:a16="http://schemas.microsoft.com/office/drawing/2014/main" id="{36E5CD27-143B-4258-9B7C-AD37C9A9D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4965700"/>
            <a:ext cx="396875" cy="236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405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244" name="TextBox 7">
            <a:extLst>
              <a:ext uri="{FF2B5EF4-FFF2-40B4-BE49-F238E27FC236}">
                <a16:creationId xmlns:a16="http://schemas.microsoft.com/office/drawing/2014/main" id="{12AAADF0-066E-4E1E-857F-4FB58DC5D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6215063"/>
            <a:ext cx="396875" cy="236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825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245" name="TextBox 7">
            <a:extLst>
              <a:ext uri="{FF2B5EF4-FFF2-40B4-BE49-F238E27FC236}">
                <a16:creationId xmlns:a16="http://schemas.microsoft.com/office/drawing/2014/main" id="{72DB2F50-8B3D-429E-8F43-161040179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641850"/>
            <a:ext cx="398463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332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246" name="TextBox 7">
            <a:extLst>
              <a:ext uri="{FF2B5EF4-FFF2-40B4-BE49-F238E27FC236}">
                <a16:creationId xmlns:a16="http://schemas.microsoft.com/office/drawing/2014/main" id="{A4A885CF-74B7-49FE-AE71-619E63E0E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337050"/>
            <a:ext cx="398463" cy="236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232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247" name="TextBox 7">
            <a:extLst>
              <a:ext uri="{FF2B5EF4-FFF2-40B4-BE49-F238E27FC236}">
                <a16:creationId xmlns:a16="http://schemas.microsoft.com/office/drawing/2014/main" id="{B61709E1-E747-4090-A3CD-05DB19A5A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5584825"/>
            <a:ext cx="396875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633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248" name="TextBox 7">
            <a:extLst>
              <a:ext uri="{FF2B5EF4-FFF2-40B4-BE49-F238E27FC236}">
                <a16:creationId xmlns:a16="http://schemas.microsoft.com/office/drawing/2014/main" id="{70C914A7-14F4-4962-BDDF-8A4FB1A12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2550" y="4968875"/>
            <a:ext cx="398463" cy="236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457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249" name="TextBox 7">
            <a:extLst>
              <a:ext uri="{FF2B5EF4-FFF2-40B4-BE49-F238E27FC236}">
                <a16:creationId xmlns:a16="http://schemas.microsoft.com/office/drawing/2014/main" id="{A123C9A7-4682-47C6-820B-489D1F8A6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0" y="4643438"/>
            <a:ext cx="398463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361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250" name="TextBox 7">
            <a:extLst>
              <a:ext uri="{FF2B5EF4-FFF2-40B4-BE49-F238E27FC236}">
                <a16:creationId xmlns:a16="http://schemas.microsoft.com/office/drawing/2014/main" id="{69D11381-C81E-4B21-83A4-0B86294AB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0" y="5580063"/>
            <a:ext cx="398463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664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251" name="TextBox 7">
            <a:extLst>
              <a:ext uri="{FF2B5EF4-FFF2-40B4-BE49-F238E27FC236}">
                <a16:creationId xmlns:a16="http://schemas.microsoft.com/office/drawing/2014/main" id="{0AB56F34-BBEF-4B5B-B9DA-EA4004C33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1700" y="4014788"/>
            <a:ext cx="396875" cy="236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179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252" name="TextBox 7">
            <a:extLst>
              <a:ext uri="{FF2B5EF4-FFF2-40B4-BE49-F238E27FC236}">
                <a16:creationId xmlns:a16="http://schemas.microsoft.com/office/drawing/2014/main" id="{BAD89A5B-01A8-46FF-AF25-71F3670C6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5280025"/>
            <a:ext cx="396875" cy="238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589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grpSp>
        <p:nvGrpSpPr>
          <p:cNvPr id="8" name="组合 252">
            <a:extLst>
              <a:ext uri="{FF2B5EF4-FFF2-40B4-BE49-F238E27FC236}">
                <a16:creationId xmlns:a16="http://schemas.microsoft.com/office/drawing/2014/main" id="{3B89E648-7C26-428F-84D8-1FE1DABB212F}"/>
              </a:ext>
            </a:extLst>
          </p:cNvPr>
          <p:cNvGrpSpPr>
            <a:grpSpLocks/>
          </p:cNvGrpSpPr>
          <p:nvPr/>
        </p:nvGrpSpPr>
        <p:grpSpPr bwMode="auto">
          <a:xfrm>
            <a:off x="8601075" y="3660775"/>
            <a:ext cx="400050" cy="3144838"/>
            <a:chOff x="-828600" y="3696204"/>
            <a:chExt cx="399504" cy="3144580"/>
          </a:xfrm>
        </p:grpSpPr>
        <p:sp>
          <p:nvSpPr>
            <p:cNvPr id="38989" name="TextBox 7">
              <a:extLst>
                <a:ext uri="{FF2B5EF4-FFF2-40B4-BE49-F238E27FC236}">
                  <a16:creationId xmlns:a16="http://schemas.microsoft.com/office/drawing/2014/main" id="{5EB2B82E-6CB6-4D16-B754-D1C10D59DD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369620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179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8990" name="TextBox 8">
              <a:extLst>
                <a:ext uri="{FF2B5EF4-FFF2-40B4-BE49-F238E27FC236}">
                  <a16:creationId xmlns:a16="http://schemas.microsoft.com/office/drawing/2014/main" id="{E882E891-0B22-4EA1-AD3A-63E0D51416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01060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232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8991" name="TextBox 9">
              <a:extLst>
                <a:ext uri="{FF2B5EF4-FFF2-40B4-BE49-F238E27FC236}">
                  <a16:creationId xmlns:a16="http://schemas.microsoft.com/office/drawing/2014/main" id="{E324EF6F-E438-479B-BEAD-BE42B5FCE9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32554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332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8992" name="TextBox 10">
              <a:extLst>
                <a:ext uri="{FF2B5EF4-FFF2-40B4-BE49-F238E27FC236}">
                  <a16:creationId xmlns:a16="http://schemas.microsoft.com/office/drawing/2014/main" id="{BD6509B6-AB9F-4ADB-A374-AAEE8B3C4B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63994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361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8993" name="TextBox 11">
              <a:extLst>
                <a:ext uri="{FF2B5EF4-FFF2-40B4-BE49-F238E27FC236}">
                  <a16:creationId xmlns:a16="http://schemas.microsoft.com/office/drawing/2014/main" id="{7F75B46F-5FF4-4BA7-BAD6-1E73F184D7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495435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405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8994" name="TextBox 12">
              <a:extLst>
                <a:ext uri="{FF2B5EF4-FFF2-40B4-BE49-F238E27FC236}">
                  <a16:creationId xmlns:a16="http://schemas.microsoft.com/office/drawing/2014/main" id="{3A95F2E3-A8E6-489B-978F-43FD5052AC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8600" y="526875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457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8995" name="TextBox 9">
              <a:extLst>
                <a:ext uri="{FF2B5EF4-FFF2-40B4-BE49-F238E27FC236}">
                  <a16:creationId xmlns:a16="http://schemas.microsoft.com/office/drawing/2014/main" id="{7C52C07B-7E23-4E6C-A366-22A6730382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558316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589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8996" name="TextBox 10">
              <a:extLst>
                <a:ext uri="{FF2B5EF4-FFF2-40B4-BE49-F238E27FC236}">
                  <a16:creationId xmlns:a16="http://schemas.microsoft.com/office/drawing/2014/main" id="{325FA68B-0CE0-4FC8-BA32-35019FDEBD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589756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633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8997" name="TextBox 11">
              <a:extLst>
                <a:ext uri="{FF2B5EF4-FFF2-40B4-BE49-F238E27FC236}">
                  <a16:creationId xmlns:a16="http://schemas.microsoft.com/office/drawing/2014/main" id="{0D9E252D-804D-4512-A9E9-F77A54227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6211974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664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8998" name="TextBox 12">
              <a:extLst>
                <a:ext uri="{FF2B5EF4-FFF2-40B4-BE49-F238E27FC236}">
                  <a16:creationId xmlns:a16="http://schemas.microsoft.com/office/drawing/2014/main" id="{A5059382-8A55-4855-9922-B57EAEFE41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6814" y="6526379"/>
              <a:ext cx="397718" cy="31440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825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264" name="右箭头 263">
            <a:extLst>
              <a:ext uri="{FF2B5EF4-FFF2-40B4-BE49-F238E27FC236}">
                <a16:creationId xmlns:a16="http://schemas.microsoft.com/office/drawing/2014/main" id="{04EFF1C3-76F2-446F-BE2B-D9A1C14B777C}"/>
              </a:ext>
            </a:extLst>
          </p:cNvPr>
          <p:cNvSpPr/>
          <p:nvPr/>
        </p:nvSpPr>
        <p:spPr bwMode="auto">
          <a:xfrm>
            <a:off x="8331200" y="5005388"/>
            <a:ext cx="269875" cy="276225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lnSpc>
                <a:spcPct val="96000"/>
              </a:lnSpc>
              <a:defRPr/>
            </a:pPr>
            <a:endParaRPr lang="zh-CN" altLang="en-US" b="1" dirty="0">
              <a:solidFill>
                <a:srgbClr val="000099"/>
              </a:solidFill>
              <a:latin typeface="Arial" charset="0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0" animBg="1"/>
      <p:bldP spid="20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169" grpId="0" animBg="1"/>
      <p:bldP spid="171" grpId="0" animBg="1"/>
      <p:bldP spid="174" grpId="0" animBg="1"/>
      <p:bldP spid="175" grpId="0" animBg="1"/>
      <p:bldP spid="76" grpId="0" animBg="1"/>
      <p:bldP spid="77" grpId="0" animBg="1"/>
      <p:bldP spid="78" grpId="0" animBg="1"/>
      <p:bldP spid="79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05" grpId="0" animBg="1"/>
      <p:bldP spid="127" grpId="0" animBg="1"/>
      <p:bldP spid="128" grpId="0" animBg="1"/>
      <p:bldP spid="129" grpId="0" animBg="1"/>
      <p:bldP spid="136" grpId="0" animBg="1"/>
      <p:bldP spid="137" grpId="0" animBg="1"/>
      <p:bldP spid="138" grpId="0" animBg="1"/>
      <p:bldP spid="139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77" grpId="0" animBg="1"/>
      <p:bldP spid="178" grpId="0" animBg="1"/>
      <p:bldP spid="20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6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标题 1">
            <a:extLst>
              <a:ext uri="{FF2B5EF4-FFF2-40B4-BE49-F238E27FC236}">
                <a16:creationId xmlns:a16="http://schemas.microsoft.com/office/drawing/2014/main" id="{C420464E-BD69-467A-BBEB-2E8197313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基数排序</a:t>
            </a:r>
          </a:p>
        </p:txBody>
      </p:sp>
      <p:sp>
        <p:nvSpPr>
          <p:cNvPr id="39939" name="内容占位符 2">
            <a:extLst>
              <a:ext uri="{FF2B5EF4-FFF2-40B4-BE49-F238E27FC236}">
                <a16:creationId xmlns:a16="http://schemas.microsoft.com/office/drawing/2014/main" id="{A14D502B-D42E-4FA5-B42E-8A9226774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/>
            <a:r>
              <a:rPr lang="zh-CN" altLang="en-US"/>
              <a:t>算法性能分析</a:t>
            </a:r>
            <a:endParaRPr lang="en-US" altLang="zh-CN"/>
          </a:p>
          <a:p>
            <a:pPr marL="838200" lvl="1" indent="-381000"/>
            <a:r>
              <a:rPr lang="en-US" altLang="zh-CN"/>
              <a:t>n</a:t>
            </a:r>
            <a:r>
              <a:rPr lang="zh-CN" altLang="en-US"/>
              <a:t>：记录数，</a:t>
            </a:r>
            <a:r>
              <a:rPr lang="en-US" altLang="zh-CN"/>
              <a:t>d</a:t>
            </a:r>
            <a:r>
              <a:rPr lang="zh-CN" altLang="en-US"/>
              <a:t>：排序码数，</a:t>
            </a:r>
            <a:r>
              <a:rPr lang="en-US" altLang="zh-CN"/>
              <a:t>r</a:t>
            </a:r>
            <a:r>
              <a:rPr lang="zh-CN" altLang="en-US"/>
              <a:t>：基数</a:t>
            </a:r>
          </a:p>
          <a:p>
            <a:pPr marL="838200" lvl="1" indent="-381000"/>
            <a:r>
              <a:rPr lang="zh-CN" altLang="en-US"/>
              <a:t>时间复杂度：分配操作：</a:t>
            </a:r>
            <a:r>
              <a:rPr lang="en-US" altLang="zh-CN"/>
              <a:t>O(n),</a:t>
            </a:r>
            <a:r>
              <a:rPr lang="zh-CN" altLang="en-US"/>
              <a:t>收集操作</a:t>
            </a:r>
            <a:r>
              <a:rPr lang="en-US" altLang="zh-CN"/>
              <a:t>O(r)</a:t>
            </a:r>
            <a:r>
              <a:rPr lang="zh-CN" altLang="en-US"/>
              <a:t>，需进行</a:t>
            </a:r>
            <a:r>
              <a:rPr lang="en-US" altLang="zh-CN"/>
              <a:t>d</a:t>
            </a:r>
            <a:r>
              <a:rPr lang="zh-CN" altLang="en-US"/>
              <a:t>趟分配和收集。时间复杂度：</a:t>
            </a:r>
            <a:r>
              <a:rPr lang="en-US" altLang="zh-CN"/>
              <a:t>O(d(n+r))</a:t>
            </a:r>
            <a:endParaRPr lang="zh-CN" altLang="en-US"/>
          </a:p>
          <a:p>
            <a:pPr marL="838200" lvl="1" indent="-381000"/>
            <a:r>
              <a:rPr lang="zh-CN" altLang="en-US"/>
              <a:t>空间复杂度：所需辅助空间为队首和队尾指针</a:t>
            </a:r>
            <a:r>
              <a:rPr lang="en-US" altLang="zh-CN"/>
              <a:t>2r</a:t>
            </a:r>
            <a:r>
              <a:rPr lang="zh-CN" altLang="en-US"/>
              <a:t>个，此外还有为每个记录增加的链域空间</a:t>
            </a:r>
            <a:r>
              <a:rPr lang="en-US" altLang="zh-CN"/>
              <a:t>n</a:t>
            </a:r>
            <a:r>
              <a:rPr lang="zh-CN" altLang="en-US"/>
              <a:t>个。空间复杂度</a:t>
            </a:r>
            <a:r>
              <a:rPr lang="en-US" altLang="zh-CN"/>
              <a:t>O((n+r))</a:t>
            </a:r>
            <a:endParaRPr lang="zh-CN" altLang="en-US"/>
          </a:p>
        </p:txBody>
      </p:sp>
      <p:sp>
        <p:nvSpPr>
          <p:cNvPr id="39940" name="灯片编号占位符 3">
            <a:extLst>
              <a:ext uri="{FF2B5EF4-FFF2-40B4-BE49-F238E27FC236}">
                <a16:creationId xmlns:a16="http://schemas.microsoft.com/office/drawing/2014/main" id="{9C87A7F1-A1C5-4BA1-AF9E-03B4648C04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7AFCA3A-0292-40A4-ADD5-522FDCA4ADA5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45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标题 1">
            <a:extLst>
              <a:ext uri="{FF2B5EF4-FFF2-40B4-BE49-F238E27FC236}">
                <a16:creationId xmlns:a16="http://schemas.microsoft.com/office/drawing/2014/main" id="{4576563B-3CF0-4CF0-922C-228754F45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各排序方法时间复杂度比较</a:t>
            </a:r>
          </a:p>
        </p:txBody>
      </p:sp>
      <p:sp>
        <p:nvSpPr>
          <p:cNvPr id="40963" name="灯片编号占位符 3">
            <a:extLst>
              <a:ext uri="{FF2B5EF4-FFF2-40B4-BE49-F238E27FC236}">
                <a16:creationId xmlns:a16="http://schemas.microsoft.com/office/drawing/2014/main" id="{E556E2C8-0362-4A26-9BA7-5B2B1EA200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8CABF19-0D90-4652-A897-42A6E09AFE2E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46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aphicFrame>
        <p:nvGraphicFramePr>
          <p:cNvPr id="5" name="Group 316">
            <a:extLst>
              <a:ext uri="{FF2B5EF4-FFF2-40B4-BE49-F238E27FC236}">
                <a16:creationId xmlns:a16="http://schemas.microsoft.com/office/drawing/2014/main" id="{40DA41ED-5B25-4D95-BE9E-E8BBF50C0180}"/>
              </a:ext>
            </a:extLst>
          </p:cNvPr>
          <p:cNvGraphicFramePr>
            <a:graphicFrameLocks noGrp="1"/>
          </p:cNvGraphicFramePr>
          <p:nvPr>
            <p:ph sz="half" idx="4294967295"/>
          </p:nvPr>
        </p:nvGraphicFramePr>
        <p:xfrm>
          <a:off x="752475" y="1577975"/>
          <a:ext cx="7769225" cy="4851401"/>
        </p:xfrm>
        <a:graphic>
          <a:graphicData uri="http://schemas.openxmlformats.org/drawingml/2006/table">
            <a:tbl>
              <a:tblPr/>
              <a:tblGrid>
                <a:gridCol w="228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0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0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5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26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排序方法</a:t>
                      </a: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平均情况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最好情况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最坏情况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直接插入排序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希尔排序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log</a:t>
                      </a:r>
                      <a:r>
                        <a:rPr kumimoji="0" lang="en-US" altLang="zh-CN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1.3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起泡排序</a:t>
                      </a: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 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快速排序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log</a:t>
                      </a:r>
                      <a:r>
                        <a:rPr kumimoji="0" lang="en-US" altLang="zh-CN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log</a:t>
                      </a:r>
                      <a:r>
                        <a:rPr kumimoji="0" lang="en-US" altLang="zh-CN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直接选择排序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堆排序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log</a:t>
                      </a:r>
                      <a:r>
                        <a:rPr kumimoji="0" lang="en-US" altLang="zh-CN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log</a:t>
                      </a:r>
                      <a:r>
                        <a:rPr kumimoji="0" lang="en-US" altLang="zh-CN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 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log</a:t>
                      </a:r>
                      <a:r>
                        <a:rPr kumimoji="0" lang="en-US" altLang="zh-CN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二路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归并排序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log</a:t>
                      </a:r>
                      <a:r>
                        <a:rPr kumimoji="0" lang="en-US" altLang="zh-CN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log</a:t>
                      </a:r>
                      <a:r>
                        <a:rPr kumimoji="0" lang="en-US" altLang="zh-CN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log</a:t>
                      </a:r>
                      <a:r>
                        <a:rPr kumimoji="0" lang="en-US" altLang="zh-CN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基数排序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sym typeface="Wingdings" pitchFamily="2" charset="2"/>
                        </a:rPr>
                        <a:t>O(d(n+r))</a:t>
                      </a:r>
                      <a:endParaRPr kumimoji="1" lang="zh-CN" alt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sym typeface="Wingdings" pitchFamily="2" charset="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sym typeface="Wingdings" pitchFamily="2" charset="2"/>
                        </a:rPr>
                        <a:t>O(d(n+r))</a:t>
                      </a:r>
                      <a:endParaRPr kumimoji="1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宋体" pitchFamily="2" charset="-122"/>
                        <a:sym typeface="Wingdings" pitchFamily="2" charset="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zh-CN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sym typeface="Wingdings" pitchFamily="2" charset="2"/>
                        </a:rPr>
                        <a:t>O(d(</a:t>
                      </a:r>
                      <a:r>
                        <a:rPr kumimoji="1" lang="en-US" altLang="zh-CN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sym typeface="Wingdings" pitchFamily="2" charset="2"/>
                        </a:rPr>
                        <a:t>n+r</a:t>
                      </a:r>
                      <a:r>
                        <a:rPr kumimoji="1" lang="en-US" altLang="zh-CN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sym typeface="Wingdings" pitchFamily="2" charset="2"/>
                        </a:rPr>
                        <a:t>))</a:t>
                      </a:r>
                      <a:endParaRPr kumimoji="1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宋体" pitchFamily="2" charset="-122"/>
                        <a:sym typeface="Wingdings" pitchFamily="2" charset="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标题 1">
            <a:extLst>
              <a:ext uri="{FF2B5EF4-FFF2-40B4-BE49-F238E27FC236}">
                <a16:creationId xmlns:a16="http://schemas.microsoft.com/office/drawing/2014/main" id="{8D4FBAE7-4DA2-415E-9C27-5AC583FFB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各排序方法空间和稳定性比较</a:t>
            </a:r>
          </a:p>
        </p:txBody>
      </p:sp>
      <p:sp>
        <p:nvSpPr>
          <p:cNvPr id="41987" name="灯片编号占位符 3">
            <a:extLst>
              <a:ext uri="{FF2B5EF4-FFF2-40B4-BE49-F238E27FC236}">
                <a16:creationId xmlns:a16="http://schemas.microsoft.com/office/drawing/2014/main" id="{A2378B55-05A7-497C-B038-3A6E170744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4A1AE39-B57C-40E8-9442-A4D555150CDB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47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aphicFrame>
        <p:nvGraphicFramePr>
          <p:cNvPr id="6" name="Group 264">
            <a:extLst>
              <a:ext uri="{FF2B5EF4-FFF2-40B4-BE49-F238E27FC236}">
                <a16:creationId xmlns:a16="http://schemas.microsoft.com/office/drawing/2014/main" id="{38B1C051-5EA0-420B-80FB-C81517717242}"/>
              </a:ext>
            </a:extLst>
          </p:cNvPr>
          <p:cNvGraphicFramePr>
            <a:graphicFrameLocks noGrp="1"/>
          </p:cNvGraphicFramePr>
          <p:nvPr>
            <p:ph sz="half" idx="4294967295"/>
          </p:nvPr>
        </p:nvGraphicFramePr>
        <p:xfrm>
          <a:off x="700088" y="1558925"/>
          <a:ext cx="7972425" cy="4876801"/>
        </p:xfrm>
        <a:graphic>
          <a:graphicData uri="http://schemas.openxmlformats.org/drawingml/2006/table">
            <a:tbl>
              <a:tblPr/>
              <a:tblGrid>
                <a:gridCol w="2281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排序方法</a:t>
                      </a: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辅助空间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稳定性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/</a:t>
                      </a: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不稳定举例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直接插入排序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(1)</a:t>
                      </a: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  <a:sym typeface="Wingdings" pitchFamily="2" charset="2"/>
                        </a:rPr>
                        <a:t>是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希尔排序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(1)</a:t>
                      </a: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  <a:sym typeface="Wingdings" pitchFamily="2" charset="2"/>
                        </a:rPr>
                        <a:t>否</a:t>
                      </a:r>
                      <a:r>
                        <a:rPr kumimoji="1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  <a:sym typeface="Wingdings" pitchFamily="2" charset="2"/>
                        </a:rPr>
                        <a:t>/3,2,2</a:t>
                      </a:r>
                      <a:r>
                        <a:rPr kumimoji="1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  <a:sym typeface="Wingdings" pitchFamily="2" charset="2"/>
                        </a:rPr>
                        <a:t>*</a:t>
                      </a:r>
                      <a:r>
                        <a:rPr kumimoji="1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  <a:sym typeface="Wingdings" pitchFamily="2" charset="2"/>
                        </a:rPr>
                        <a:t>(d=2,d=1)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起泡排序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(1)</a:t>
                      </a: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  <a:sym typeface="Wingdings" pitchFamily="2" charset="2"/>
                        </a:rPr>
                        <a:t>是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快速排序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(log</a:t>
                      </a:r>
                      <a:r>
                        <a:rPr kumimoji="0" lang="en-US" altLang="zh-CN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 ~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  <a:sym typeface="Wingdings" pitchFamily="2" charset="2"/>
                        </a:rPr>
                        <a:t>否</a:t>
                      </a:r>
                      <a:r>
                        <a:rPr kumimoji="1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  <a:sym typeface="Wingdings" pitchFamily="2" charset="2"/>
                        </a:rPr>
                        <a:t>/2,2</a:t>
                      </a:r>
                      <a:r>
                        <a:rPr kumimoji="1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  <a:sym typeface="Wingdings" pitchFamily="2" charset="2"/>
                        </a:rPr>
                        <a:t>*</a:t>
                      </a:r>
                      <a:r>
                        <a:rPr kumimoji="1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  <a:sym typeface="Wingdings" pitchFamily="2" charset="2"/>
                        </a:rPr>
                        <a:t>,1</a:t>
                      </a:r>
                      <a:endParaRPr kumimoji="1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宋体" pitchFamily="2" charset="-122"/>
                        <a:sym typeface="Wingdings" pitchFamily="2" charset="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直接选择排序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(1)</a:t>
                      </a: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  <a:sym typeface="Wingdings" pitchFamily="2" charset="2"/>
                        </a:rPr>
                        <a:t>否</a:t>
                      </a:r>
                      <a:r>
                        <a:rPr kumimoji="1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  <a:sym typeface="Wingdings" pitchFamily="2" charset="2"/>
                        </a:rPr>
                        <a:t>/2,2</a:t>
                      </a:r>
                      <a:r>
                        <a:rPr kumimoji="1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  <a:sym typeface="Wingdings" pitchFamily="2" charset="2"/>
                        </a:rPr>
                        <a:t>*</a:t>
                      </a:r>
                      <a:r>
                        <a:rPr kumimoji="1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  <a:sym typeface="Wingdings" pitchFamily="2" charset="2"/>
                        </a:rPr>
                        <a:t>,1</a:t>
                      </a:r>
                      <a:endParaRPr kumimoji="1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宋体" pitchFamily="2" charset="-122"/>
                        <a:sym typeface="Wingdings" pitchFamily="2" charset="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堆排序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(1)</a:t>
                      </a: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  <a:sym typeface="Wingdings" pitchFamily="2" charset="2"/>
                        </a:rPr>
                        <a:t>否</a:t>
                      </a:r>
                      <a:r>
                        <a:rPr kumimoji="1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  <a:sym typeface="Wingdings" pitchFamily="2" charset="2"/>
                        </a:rPr>
                        <a:t>/2,1</a:t>
                      </a:r>
                      <a:r>
                        <a:rPr kumimoji="1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  <a:sym typeface="Wingdings" pitchFamily="2" charset="2"/>
                        </a:rPr>
                        <a:t>*</a:t>
                      </a:r>
                      <a:r>
                        <a:rPr kumimoji="1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  <a:sym typeface="Wingdings" pitchFamily="2" charset="2"/>
                        </a:rPr>
                        <a:t>,1(</a:t>
                      </a:r>
                      <a:r>
                        <a:rPr kumimoji="1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  <a:sym typeface="Wingdings" pitchFamily="2" charset="2"/>
                        </a:rPr>
                        <a:t>最大堆</a:t>
                      </a:r>
                      <a:r>
                        <a:rPr kumimoji="1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  <a:sym typeface="Wingdings" pitchFamily="2" charset="2"/>
                        </a:rPr>
                        <a:t>)</a:t>
                      </a:r>
                      <a:endParaRPr kumimoji="1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宋体" pitchFamily="2" charset="-122"/>
                        <a:sym typeface="Wingdings" pitchFamily="2" charset="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二路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归并排序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  <a:sym typeface="Wingdings" pitchFamily="2" charset="2"/>
                        </a:rPr>
                        <a:t>是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基数排序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n+r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  <a:sym typeface="Wingdings" pitchFamily="2" charset="2"/>
                        </a:rPr>
                        <a:t>是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>
            <a:extLst>
              <a:ext uri="{FF2B5EF4-FFF2-40B4-BE49-F238E27FC236}">
                <a16:creationId xmlns:a16="http://schemas.microsoft.com/office/drawing/2014/main" id="{79079882-BF2C-4B06-B4DA-07D4CEE4D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排序的概念</a:t>
            </a:r>
          </a:p>
        </p:txBody>
      </p:sp>
      <p:sp>
        <p:nvSpPr>
          <p:cNvPr id="8195" name="内容占位符 2">
            <a:extLst>
              <a:ext uri="{FF2B5EF4-FFF2-40B4-BE49-F238E27FC236}">
                <a16:creationId xmlns:a16="http://schemas.microsoft.com/office/drawing/2014/main" id="{324BE888-DA1C-4891-8A16-5F6CD69FD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排序的时间开销</a:t>
            </a:r>
            <a:endParaRPr lang="en-US" altLang="zh-CN"/>
          </a:p>
          <a:p>
            <a:pPr lvl="1"/>
            <a:r>
              <a:rPr lang="zh-CN" altLang="en-US"/>
              <a:t>内排序一般用数据比较次数和数据移动次数衡量</a:t>
            </a:r>
            <a:endParaRPr lang="en-US" altLang="zh-CN"/>
          </a:p>
          <a:p>
            <a:pPr lvl="1"/>
            <a:r>
              <a:rPr lang="zh-CN" altLang="en-US"/>
              <a:t>外排序一般用外存的读写次数衡量</a:t>
            </a:r>
            <a:r>
              <a:rPr lang="en-US" altLang="zh-CN"/>
              <a:t>(</a:t>
            </a:r>
            <a:r>
              <a:rPr lang="zh-CN" altLang="en-US"/>
              <a:t>外存慢</a:t>
            </a:r>
            <a:r>
              <a:rPr lang="en-US" altLang="zh-CN"/>
              <a:t>)</a:t>
            </a:r>
          </a:p>
          <a:p>
            <a:r>
              <a:rPr lang="zh-CN" altLang="en-US"/>
              <a:t>排序的空间开销</a:t>
            </a:r>
            <a:endParaRPr lang="en-US" altLang="zh-CN"/>
          </a:p>
          <a:p>
            <a:pPr lvl="1"/>
            <a:r>
              <a:rPr lang="zh-CN" altLang="en-US"/>
              <a:t>执行排序算法需要的存储空间</a:t>
            </a:r>
            <a:endParaRPr lang="en-US" altLang="zh-CN"/>
          </a:p>
          <a:p>
            <a:endParaRPr lang="zh-CN" altLang="en-US"/>
          </a:p>
        </p:txBody>
      </p:sp>
      <p:sp>
        <p:nvSpPr>
          <p:cNvPr id="8196" name="灯片编号占位符 3">
            <a:extLst>
              <a:ext uri="{FF2B5EF4-FFF2-40B4-BE49-F238E27FC236}">
                <a16:creationId xmlns:a16="http://schemas.microsoft.com/office/drawing/2014/main" id="{E5BA9B32-C6CC-4429-85BD-7AB39DB253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09524DC-8BDA-4DAB-BABF-D1F6DABB5F62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5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>
            <a:extLst>
              <a:ext uri="{FF2B5EF4-FFF2-40B4-BE49-F238E27FC236}">
                <a16:creationId xmlns:a16="http://schemas.microsoft.com/office/drawing/2014/main" id="{793C580D-686F-478E-9093-875F5233E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顺序插入排序</a:t>
            </a:r>
          </a:p>
        </p:txBody>
      </p:sp>
      <p:sp>
        <p:nvSpPr>
          <p:cNvPr id="9219" name="内容占位符 2">
            <a:extLst>
              <a:ext uri="{FF2B5EF4-FFF2-40B4-BE49-F238E27FC236}">
                <a16:creationId xmlns:a16="http://schemas.microsoft.com/office/drawing/2014/main" id="{F68404C1-DC30-44B8-BDB1-4BA96AB7D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顺序插入排序算法</a:t>
            </a:r>
            <a:endParaRPr lang="en-US" altLang="zh-CN"/>
          </a:p>
          <a:p>
            <a:pPr lvl="1"/>
            <a:r>
              <a:rPr lang="zh-CN" altLang="en-US"/>
              <a:t>将待排序元素，从后向前寻找适当的插入位置，直到所有元素都插入为止</a:t>
            </a:r>
          </a:p>
        </p:txBody>
      </p:sp>
      <p:sp>
        <p:nvSpPr>
          <p:cNvPr id="9220" name="灯片编号占位符 3">
            <a:extLst>
              <a:ext uri="{FF2B5EF4-FFF2-40B4-BE49-F238E27FC236}">
                <a16:creationId xmlns:a16="http://schemas.microsoft.com/office/drawing/2014/main" id="{8D0D6656-986D-4CD7-A196-D4E31F9A33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BB18876-AA7C-4B46-B260-FC79937AF33A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6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pSp>
        <p:nvGrpSpPr>
          <p:cNvPr id="9221" name="组合 51">
            <a:extLst>
              <a:ext uri="{FF2B5EF4-FFF2-40B4-BE49-F238E27FC236}">
                <a16:creationId xmlns:a16="http://schemas.microsoft.com/office/drawing/2014/main" id="{D0E0DE01-DF25-42B0-803D-6A61B6F38492}"/>
              </a:ext>
            </a:extLst>
          </p:cNvPr>
          <p:cNvGrpSpPr>
            <a:grpSpLocks/>
          </p:cNvGrpSpPr>
          <p:nvPr/>
        </p:nvGrpSpPr>
        <p:grpSpPr bwMode="auto">
          <a:xfrm>
            <a:off x="815975" y="2925763"/>
            <a:ext cx="3579813" cy="368300"/>
            <a:chOff x="811809" y="2925426"/>
            <a:chExt cx="3580171" cy="369332"/>
          </a:xfrm>
        </p:grpSpPr>
        <p:grpSp>
          <p:nvGrpSpPr>
            <p:cNvPr id="9296" name="组合 19">
              <a:extLst>
                <a:ext uri="{FF2B5EF4-FFF2-40B4-BE49-F238E27FC236}">
                  <a16:creationId xmlns:a16="http://schemas.microsoft.com/office/drawing/2014/main" id="{BF1D51F9-BC55-4D1D-A29E-CBE0B586B3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79620" y="2925426"/>
              <a:ext cx="2812360" cy="369332"/>
              <a:chOff x="1579620" y="2925426"/>
              <a:chExt cx="2812360" cy="369332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53F74B8-E751-47A0-88EB-09673F36FC97}"/>
                  </a:ext>
                </a:extLst>
              </p:cNvPr>
              <p:cNvSpPr txBox="1"/>
              <p:nvPr/>
            </p:nvSpPr>
            <p:spPr>
              <a:xfrm>
                <a:off x="1580236" y="2925426"/>
                <a:ext cx="468360" cy="36933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>
                <a:solidFill>
                  <a:schemeClr val="bg2"/>
                </a:solidFill>
              </a:ln>
            </p:spPr>
            <p:txBody>
              <a:bodyPr wrap="none"/>
              <a:lstStyle/>
              <a:p>
                <a:pPr algn="ctr">
                  <a:buFont typeface="Wingdings" pitchFamily="2" charset="2"/>
                  <a:buNone/>
                  <a:defRPr/>
                </a:pPr>
                <a:r>
                  <a:rPr lang="en-US" altLang="zh-CN" b="1" dirty="0">
                    <a:solidFill>
                      <a:srgbClr val="000099"/>
                    </a:solidFill>
                    <a:latin typeface="Arial" charset="0"/>
                    <a:ea typeface="黑体" pitchFamily="49" charset="-122"/>
                  </a:rPr>
                  <a:t>21</a:t>
                </a:r>
                <a:endParaRPr lang="zh-CN" altLang="en-US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endParaRPr>
              </a:p>
            </p:txBody>
          </p:sp>
          <p:sp>
            <p:nvSpPr>
              <p:cNvPr id="9299" name="TextBox 5">
                <a:extLst>
                  <a:ext uri="{FF2B5EF4-FFF2-40B4-BE49-F238E27FC236}">
                    <a16:creationId xmlns:a16="http://schemas.microsoft.com/office/drawing/2014/main" id="{6BF984FE-E8CC-4E9F-A793-6DABF40ABC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47672" y="2925426"/>
                <a:ext cx="468052" cy="36933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25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9300" name="TextBox 6">
                <a:extLst>
                  <a:ext uri="{FF2B5EF4-FFF2-40B4-BE49-F238E27FC236}">
                    <a16:creationId xmlns:a16="http://schemas.microsoft.com/office/drawing/2014/main" id="{841D115A-C933-4E6D-BCA1-4FA11BF4C7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5724" y="2925426"/>
                <a:ext cx="468052" cy="36933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49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9301" name="TextBox 7">
                <a:extLst>
                  <a:ext uri="{FF2B5EF4-FFF2-40B4-BE49-F238E27FC236}">
                    <a16:creationId xmlns:a16="http://schemas.microsoft.com/office/drawing/2014/main" id="{3A033308-C507-4E8E-96C9-22A8DEF2D5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87824" y="2925426"/>
                <a:ext cx="468052" cy="36933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25</a:t>
                </a:r>
                <a:r>
                  <a:rPr lang="en-US" altLang="zh-CN" b="1">
                    <a:solidFill>
                      <a:srgbClr val="C00000"/>
                    </a:solidFill>
                    <a:ea typeface="黑体" panose="02010609060101010101" pitchFamily="49" charset="-122"/>
                  </a:rPr>
                  <a:t>*</a:t>
                </a:r>
                <a:endParaRPr lang="zh-CN" altLang="en-US" b="1">
                  <a:solidFill>
                    <a:srgbClr val="C00000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9302" name="TextBox 8">
                <a:extLst>
                  <a:ext uri="{FF2B5EF4-FFF2-40B4-BE49-F238E27FC236}">
                    <a16:creationId xmlns:a16="http://schemas.microsoft.com/office/drawing/2014/main" id="{E3F52153-F37B-4303-BEA2-0EC6CE83B1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5876" y="2925426"/>
                <a:ext cx="468052" cy="36933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16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9303" name="TextBox 9">
                <a:extLst>
                  <a:ext uri="{FF2B5EF4-FFF2-40B4-BE49-F238E27FC236}">
                    <a16:creationId xmlns:a16="http://schemas.microsoft.com/office/drawing/2014/main" id="{B7D6D7DB-1575-4EB4-8A02-A66EFACCA4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3928" y="2925426"/>
                <a:ext cx="468052" cy="36933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08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9297" name="TextBox 48">
              <a:extLst>
                <a:ext uri="{FF2B5EF4-FFF2-40B4-BE49-F238E27FC236}">
                  <a16:creationId xmlns:a16="http://schemas.microsoft.com/office/drawing/2014/main" id="{68FC1DA4-D4D2-4672-BBA4-5C500DA0BD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1809" y="2925426"/>
              <a:ext cx="6495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zh-CN" altLang="en-US" b="1">
                  <a:solidFill>
                    <a:srgbClr val="000099"/>
                  </a:solidFill>
                  <a:ea typeface="黑体" panose="02010609060101010101" pitchFamily="49" charset="-122"/>
                </a:rPr>
                <a:t>初始</a:t>
              </a:r>
            </a:p>
          </p:txBody>
        </p:sp>
      </p:grpSp>
      <p:grpSp>
        <p:nvGrpSpPr>
          <p:cNvPr id="4" name="组合 50">
            <a:extLst>
              <a:ext uri="{FF2B5EF4-FFF2-40B4-BE49-F238E27FC236}">
                <a16:creationId xmlns:a16="http://schemas.microsoft.com/office/drawing/2014/main" id="{51923332-E802-40F0-91B3-8ED0081D2FE9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3321050"/>
            <a:ext cx="3711575" cy="369888"/>
            <a:chOff x="683569" y="3537012"/>
            <a:chExt cx="3712459" cy="369332"/>
          </a:xfrm>
        </p:grpSpPr>
        <p:grpSp>
          <p:nvGrpSpPr>
            <p:cNvPr id="9288" name="组合 20">
              <a:extLst>
                <a:ext uri="{FF2B5EF4-FFF2-40B4-BE49-F238E27FC236}">
                  <a16:creationId xmlns:a16="http://schemas.microsoft.com/office/drawing/2014/main" id="{E5CE6656-AA6B-4D57-8F54-4884490C67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3668" y="3537012"/>
              <a:ext cx="2812360" cy="369332"/>
              <a:chOff x="1579620" y="2925426"/>
              <a:chExt cx="2812360" cy="369332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1A503A1-837D-421B-9CB5-D1F2D6E81960}"/>
                  </a:ext>
                </a:extLst>
              </p:cNvPr>
              <p:cNvSpPr txBox="1"/>
              <p:nvPr/>
            </p:nvSpPr>
            <p:spPr>
              <a:xfrm>
                <a:off x="1579847" y="2925426"/>
                <a:ext cx="468425" cy="36933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>
                <a:solidFill>
                  <a:schemeClr val="bg2"/>
                </a:solidFill>
              </a:ln>
            </p:spPr>
            <p:txBody>
              <a:bodyPr wrap="none"/>
              <a:lstStyle/>
              <a:p>
                <a:pPr algn="ctr">
                  <a:buFont typeface="Wingdings" pitchFamily="2" charset="2"/>
                  <a:buNone/>
                  <a:defRPr/>
                </a:pPr>
                <a:r>
                  <a:rPr lang="en-US" altLang="zh-CN" b="1" dirty="0">
                    <a:solidFill>
                      <a:srgbClr val="000099"/>
                    </a:solidFill>
                    <a:latin typeface="Arial" charset="0"/>
                    <a:ea typeface="黑体" pitchFamily="49" charset="-122"/>
                  </a:rPr>
                  <a:t>21</a:t>
                </a:r>
                <a:endParaRPr lang="zh-CN" altLang="en-US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endParaRPr>
              </a:p>
            </p:txBody>
          </p:sp>
          <p:sp>
            <p:nvSpPr>
              <p:cNvPr id="9291" name="TextBox 22">
                <a:extLst>
                  <a:ext uri="{FF2B5EF4-FFF2-40B4-BE49-F238E27FC236}">
                    <a16:creationId xmlns:a16="http://schemas.microsoft.com/office/drawing/2014/main" id="{45F72E1D-AD9B-4939-9B57-90B8474611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47672" y="2925426"/>
                <a:ext cx="468052" cy="369332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25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9292" name="TextBox 23">
                <a:extLst>
                  <a:ext uri="{FF2B5EF4-FFF2-40B4-BE49-F238E27FC236}">
                    <a16:creationId xmlns:a16="http://schemas.microsoft.com/office/drawing/2014/main" id="{FF4DA0CF-5423-4211-86F4-8613E3516F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5724" y="2925426"/>
                <a:ext cx="468052" cy="36933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49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9293" name="TextBox 24">
                <a:extLst>
                  <a:ext uri="{FF2B5EF4-FFF2-40B4-BE49-F238E27FC236}">
                    <a16:creationId xmlns:a16="http://schemas.microsoft.com/office/drawing/2014/main" id="{A1DE2997-8DCD-493C-8C82-357AA742E2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87824" y="2925426"/>
                <a:ext cx="468052" cy="36933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25</a:t>
                </a:r>
                <a:r>
                  <a:rPr lang="en-US" altLang="zh-CN" b="1">
                    <a:solidFill>
                      <a:srgbClr val="C00000"/>
                    </a:solidFill>
                    <a:ea typeface="黑体" panose="02010609060101010101" pitchFamily="49" charset="-122"/>
                  </a:rPr>
                  <a:t>*</a:t>
                </a:r>
                <a:endParaRPr lang="zh-CN" altLang="en-US" b="1">
                  <a:solidFill>
                    <a:srgbClr val="C00000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9294" name="TextBox 25">
                <a:extLst>
                  <a:ext uri="{FF2B5EF4-FFF2-40B4-BE49-F238E27FC236}">
                    <a16:creationId xmlns:a16="http://schemas.microsoft.com/office/drawing/2014/main" id="{C81B8688-0829-4392-8721-F31486294B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5876" y="2925426"/>
                <a:ext cx="468052" cy="36933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16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9295" name="TextBox 26">
                <a:extLst>
                  <a:ext uri="{FF2B5EF4-FFF2-40B4-BE49-F238E27FC236}">
                    <a16:creationId xmlns:a16="http://schemas.microsoft.com/office/drawing/2014/main" id="{E45E9E74-B6CA-4E4F-85A0-21F09CAD72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3928" y="2925426"/>
                <a:ext cx="468052" cy="36933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08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9289" name="TextBox 49">
              <a:extLst>
                <a:ext uri="{FF2B5EF4-FFF2-40B4-BE49-F238E27FC236}">
                  <a16:creationId xmlns:a16="http://schemas.microsoft.com/office/drawing/2014/main" id="{FE595A70-DDD9-4946-B715-0C14980F2F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569" y="3537012"/>
              <a:ext cx="7777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zh-CN" altLang="en-US" b="1">
                  <a:solidFill>
                    <a:srgbClr val="000099"/>
                  </a:solidFill>
                  <a:ea typeface="黑体" panose="02010609060101010101" pitchFamily="49" charset="-122"/>
                </a:rPr>
                <a:t>第</a:t>
              </a: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</a:t>
              </a:r>
              <a:r>
                <a:rPr lang="zh-CN" altLang="en-US" b="1">
                  <a:solidFill>
                    <a:srgbClr val="000099"/>
                  </a:solidFill>
                  <a:ea typeface="黑体" panose="02010609060101010101" pitchFamily="49" charset="-122"/>
                </a:rPr>
                <a:t>步</a:t>
              </a:r>
            </a:p>
          </p:txBody>
        </p:sp>
      </p:grpSp>
      <p:grpSp>
        <p:nvGrpSpPr>
          <p:cNvPr id="7" name="组合 52">
            <a:extLst>
              <a:ext uri="{FF2B5EF4-FFF2-40B4-BE49-F238E27FC236}">
                <a16:creationId xmlns:a16="http://schemas.microsoft.com/office/drawing/2014/main" id="{63692FE1-E80F-419B-AF69-403961A9F6CF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3716338"/>
            <a:ext cx="3711575" cy="369887"/>
            <a:chOff x="683569" y="3537012"/>
            <a:chExt cx="3712459" cy="369332"/>
          </a:xfrm>
        </p:grpSpPr>
        <p:grpSp>
          <p:nvGrpSpPr>
            <p:cNvPr id="9280" name="组合 53">
              <a:extLst>
                <a:ext uri="{FF2B5EF4-FFF2-40B4-BE49-F238E27FC236}">
                  <a16:creationId xmlns:a16="http://schemas.microsoft.com/office/drawing/2014/main" id="{A383998A-F1AD-46CD-9081-8B313814AB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3668" y="3537012"/>
              <a:ext cx="2812360" cy="369332"/>
              <a:chOff x="1579620" y="2925426"/>
              <a:chExt cx="2812360" cy="369332"/>
            </a:xfrm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44D7F929-FEAE-4582-8CE0-319F0353001E}"/>
                  </a:ext>
                </a:extLst>
              </p:cNvPr>
              <p:cNvSpPr txBox="1"/>
              <p:nvPr/>
            </p:nvSpPr>
            <p:spPr>
              <a:xfrm>
                <a:off x="1579847" y="2925426"/>
                <a:ext cx="468425" cy="36933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>
                <a:solidFill>
                  <a:schemeClr val="bg2"/>
                </a:solidFill>
              </a:ln>
            </p:spPr>
            <p:txBody>
              <a:bodyPr wrap="none"/>
              <a:lstStyle/>
              <a:p>
                <a:pPr algn="ctr">
                  <a:buFont typeface="Wingdings" pitchFamily="2" charset="2"/>
                  <a:buNone/>
                  <a:defRPr/>
                </a:pPr>
                <a:r>
                  <a:rPr lang="en-US" altLang="zh-CN" b="1" dirty="0">
                    <a:solidFill>
                      <a:srgbClr val="000099"/>
                    </a:solidFill>
                    <a:latin typeface="Arial" charset="0"/>
                    <a:ea typeface="黑体" pitchFamily="49" charset="-122"/>
                  </a:rPr>
                  <a:t>21</a:t>
                </a:r>
                <a:endParaRPr lang="zh-CN" altLang="en-US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975FE6D5-A376-49CD-9C7C-69496C60B716}"/>
                  </a:ext>
                </a:extLst>
              </p:cNvPr>
              <p:cNvSpPr txBox="1"/>
              <p:nvPr/>
            </p:nvSpPr>
            <p:spPr>
              <a:xfrm>
                <a:off x="2048272" y="2925426"/>
                <a:ext cx="466836" cy="36933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>
                <a:solidFill>
                  <a:schemeClr val="bg2"/>
                </a:solidFill>
              </a:ln>
            </p:spPr>
            <p:txBody>
              <a:bodyPr wrap="none"/>
              <a:lstStyle/>
              <a:p>
                <a:pPr algn="ctr">
                  <a:buFont typeface="Wingdings" pitchFamily="2" charset="2"/>
                  <a:buNone/>
                  <a:defRPr/>
                </a:pPr>
                <a:r>
                  <a:rPr lang="en-US" altLang="zh-CN" b="1" dirty="0">
                    <a:solidFill>
                      <a:srgbClr val="000099"/>
                    </a:solidFill>
                    <a:latin typeface="Arial" charset="0"/>
                    <a:ea typeface="黑体" pitchFamily="49" charset="-122"/>
                  </a:rPr>
                  <a:t>25</a:t>
                </a:r>
                <a:endParaRPr lang="zh-CN" altLang="en-US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endParaRPr>
              </a:p>
            </p:txBody>
          </p:sp>
          <p:sp>
            <p:nvSpPr>
              <p:cNvPr id="9284" name="TextBox 57">
                <a:extLst>
                  <a:ext uri="{FF2B5EF4-FFF2-40B4-BE49-F238E27FC236}">
                    <a16:creationId xmlns:a16="http://schemas.microsoft.com/office/drawing/2014/main" id="{0E2A7CFD-A7C3-4F2B-A70D-45682599CD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5724" y="2925426"/>
                <a:ext cx="468052" cy="369332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49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9285" name="TextBox 58">
                <a:extLst>
                  <a:ext uri="{FF2B5EF4-FFF2-40B4-BE49-F238E27FC236}">
                    <a16:creationId xmlns:a16="http://schemas.microsoft.com/office/drawing/2014/main" id="{3DD69500-75B4-4D72-935A-AF117A9228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87824" y="2925426"/>
                <a:ext cx="468052" cy="36933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25</a:t>
                </a:r>
                <a:r>
                  <a:rPr lang="en-US" altLang="zh-CN" b="1">
                    <a:solidFill>
                      <a:srgbClr val="C00000"/>
                    </a:solidFill>
                    <a:ea typeface="黑体" panose="02010609060101010101" pitchFamily="49" charset="-122"/>
                  </a:rPr>
                  <a:t>*</a:t>
                </a:r>
                <a:endParaRPr lang="zh-CN" altLang="en-US" b="1">
                  <a:solidFill>
                    <a:srgbClr val="C00000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9286" name="TextBox 59">
                <a:extLst>
                  <a:ext uri="{FF2B5EF4-FFF2-40B4-BE49-F238E27FC236}">
                    <a16:creationId xmlns:a16="http://schemas.microsoft.com/office/drawing/2014/main" id="{34762C24-FF49-48C4-B167-1BE46307F2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5876" y="2925426"/>
                <a:ext cx="468052" cy="36933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16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9287" name="TextBox 60">
                <a:extLst>
                  <a:ext uri="{FF2B5EF4-FFF2-40B4-BE49-F238E27FC236}">
                    <a16:creationId xmlns:a16="http://schemas.microsoft.com/office/drawing/2014/main" id="{8F729874-7307-4163-BCFB-62E243D1FE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3928" y="2925426"/>
                <a:ext cx="468052" cy="36933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08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9281" name="TextBox 54">
              <a:extLst>
                <a:ext uri="{FF2B5EF4-FFF2-40B4-BE49-F238E27FC236}">
                  <a16:creationId xmlns:a16="http://schemas.microsoft.com/office/drawing/2014/main" id="{2CA3BD4C-26F4-4C4D-8C14-D78A882B2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569" y="3537012"/>
              <a:ext cx="7777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zh-CN" altLang="en-US" b="1">
                  <a:solidFill>
                    <a:srgbClr val="000099"/>
                  </a:solidFill>
                  <a:ea typeface="黑体" panose="02010609060101010101" pitchFamily="49" charset="-122"/>
                </a:rPr>
                <a:t>第</a:t>
              </a: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</a:t>
              </a:r>
              <a:r>
                <a:rPr lang="zh-CN" altLang="en-US" b="1">
                  <a:solidFill>
                    <a:srgbClr val="000099"/>
                  </a:solidFill>
                  <a:ea typeface="黑体" panose="02010609060101010101" pitchFamily="49" charset="-122"/>
                </a:rPr>
                <a:t>步</a:t>
              </a:r>
            </a:p>
          </p:txBody>
        </p:sp>
      </p:grpSp>
      <p:grpSp>
        <p:nvGrpSpPr>
          <p:cNvPr id="9" name="组合 61">
            <a:extLst>
              <a:ext uri="{FF2B5EF4-FFF2-40B4-BE49-F238E27FC236}">
                <a16:creationId xmlns:a16="http://schemas.microsoft.com/office/drawing/2014/main" id="{04775342-2391-4CCD-BD1B-28CEC03332CB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4113213"/>
            <a:ext cx="3711575" cy="369887"/>
            <a:chOff x="683569" y="3537012"/>
            <a:chExt cx="3712459" cy="369332"/>
          </a:xfrm>
        </p:grpSpPr>
        <p:grpSp>
          <p:nvGrpSpPr>
            <p:cNvPr id="9272" name="组合 62">
              <a:extLst>
                <a:ext uri="{FF2B5EF4-FFF2-40B4-BE49-F238E27FC236}">
                  <a16:creationId xmlns:a16="http://schemas.microsoft.com/office/drawing/2014/main" id="{58924602-3172-42CC-B889-DFF8319B62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3668" y="3537012"/>
              <a:ext cx="2812360" cy="369332"/>
              <a:chOff x="1579620" y="2925426"/>
              <a:chExt cx="2812360" cy="369332"/>
            </a:xfrm>
          </p:grpSpPr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357EF32E-F3A4-4A5E-BB60-09D824313979}"/>
                  </a:ext>
                </a:extLst>
              </p:cNvPr>
              <p:cNvSpPr txBox="1"/>
              <p:nvPr/>
            </p:nvSpPr>
            <p:spPr>
              <a:xfrm>
                <a:off x="1579847" y="2925426"/>
                <a:ext cx="468425" cy="36933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>
                <a:solidFill>
                  <a:schemeClr val="bg2"/>
                </a:solidFill>
              </a:ln>
            </p:spPr>
            <p:txBody>
              <a:bodyPr wrap="none"/>
              <a:lstStyle/>
              <a:p>
                <a:pPr algn="ctr">
                  <a:buFont typeface="Wingdings" pitchFamily="2" charset="2"/>
                  <a:buNone/>
                  <a:defRPr/>
                </a:pPr>
                <a:r>
                  <a:rPr lang="en-US" altLang="zh-CN" b="1" dirty="0">
                    <a:solidFill>
                      <a:srgbClr val="000099"/>
                    </a:solidFill>
                    <a:latin typeface="Arial" charset="0"/>
                    <a:ea typeface="黑体" pitchFamily="49" charset="-122"/>
                  </a:rPr>
                  <a:t>21</a:t>
                </a:r>
                <a:endParaRPr lang="zh-CN" altLang="en-US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endParaRP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54A216B9-9401-4B99-85A1-994FDD165FDF}"/>
                  </a:ext>
                </a:extLst>
              </p:cNvPr>
              <p:cNvSpPr txBox="1"/>
              <p:nvPr/>
            </p:nvSpPr>
            <p:spPr>
              <a:xfrm>
                <a:off x="2048272" y="2925426"/>
                <a:ext cx="466836" cy="36933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>
                <a:solidFill>
                  <a:schemeClr val="bg2"/>
                </a:solidFill>
              </a:ln>
            </p:spPr>
            <p:txBody>
              <a:bodyPr wrap="none"/>
              <a:lstStyle/>
              <a:p>
                <a:pPr algn="ctr">
                  <a:buFont typeface="Wingdings" pitchFamily="2" charset="2"/>
                  <a:buNone/>
                  <a:defRPr/>
                </a:pPr>
                <a:r>
                  <a:rPr lang="en-US" altLang="zh-CN" b="1" dirty="0">
                    <a:solidFill>
                      <a:srgbClr val="000099"/>
                    </a:solidFill>
                    <a:latin typeface="Arial" charset="0"/>
                    <a:ea typeface="黑体" pitchFamily="49" charset="-122"/>
                  </a:rPr>
                  <a:t>25</a:t>
                </a:r>
                <a:endParaRPr lang="zh-CN" altLang="en-US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endParaRP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3C4B1111-E2B3-447E-93BE-95E78412A35A}"/>
                  </a:ext>
                </a:extLst>
              </p:cNvPr>
              <p:cNvSpPr txBox="1"/>
              <p:nvPr/>
            </p:nvSpPr>
            <p:spPr>
              <a:xfrm>
                <a:off x="2515108" y="2925426"/>
                <a:ext cx="468424" cy="36933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>
                <a:solidFill>
                  <a:schemeClr val="bg2"/>
                </a:solidFill>
              </a:ln>
            </p:spPr>
            <p:txBody>
              <a:bodyPr wrap="none"/>
              <a:lstStyle/>
              <a:p>
                <a:pPr algn="ctr">
                  <a:buFont typeface="Wingdings" pitchFamily="2" charset="2"/>
                  <a:buNone/>
                  <a:defRPr/>
                </a:pPr>
                <a:r>
                  <a:rPr lang="en-US" altLang="zh-CN" b="1" dirty="0">
                    <a:solidFill>
                      <a:srgbClr val="000099"/>
                    </a:solidFill>
                    <a:latin typeface="Arial" charset="0"/>
                    <a:ea typeface="黑体" pitchFamily="49" charset="-122"/>
                  </a:rPr>
                  <a:t>49</a:t>
                </a:r>
                <a:endParaRPr lang="zh-CN" altLang="en-US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endParaRPr>
              </a:p>
            </p:txBody>
          </p:sp>
          <p:sp>
            <p:nvSpPr>
              <p:cNvPr id="9277" name="TextBox 67">
                <a:extLst>
                  <a:ext uri="{FF2B5EF4-FFF2-40B4-BE49-F238E27FC236}">
                    <a16:creationId xmlns:a16="http://schemas.microsoft.com/office/drawing/2014/main" id="{1D31D8C9-0FE5-43D4-B153-6EA66F2E95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87824" y="2925426"/>
                <a:ext cx="468052" cy="369332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25</a:t>
                </a:r>
                <a:r>
                  <a:rPr lang="en-US" altLang="zh-CN" b="1">
                    <a:solidFill>
                      <a:srgbClr val="C00000"/>
                    </a:solidFill>
                    <a:ea typeface="黑体" panose="02010609060101010101" pitchFamily="49" charset="-122"/>
                  </a:rPr>
                  <a:t>*</a:t>
                </a:r>
                <a:endParaRPr lang="zh-CN" altLang="en-US" b="1">
                  <a:solidFill>
                    <a:srgbClr val="C00000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9278" name="TextBox 68">
                <a:extLst>
                  <a:ext uri="{FF2B5EF4-FFF2-40B4-BE49-F238E27FC236}">
                    <a16:creationId xmlns:a16="http://schemas.microsoft.com/office/drawing/2014/main" id="{5B664650-2854-494D-B356-70F4E7FACE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5876" y="2925426"/>
                <a:ext cx="468052" cy="36933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16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9279" name="TextBox 69">
                <a:extLst>
                  <a:ext uri="{FF2B5EF4-FFF2-40B4-BE49-F238E27FC236}">
                    <a16:creationId xmlns:a16="http://schemas.microsoft.com/office/drawing/2014/main" id="{FB401D8C-A35D-461F-AB8D-E39DC3E176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3928" y="2925426"/>
                <a:ext cx="468052" cy="36933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08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9273" name="TextBox 63">
              <a:extLst>
                <a:ext uri="{FF2B5EF4-FFF2-40B4-BE49-F238E27FC236}">
                  <a16:creationId xmlns:a16="http://schemas.microsoft.com/office/drawing/2014/main" id="{9483536B-2EEA-49FD-ACC2-CEB2BB7214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569" y="3537012"/>
              <a:ext cx="7777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zh-CN" altLang="en-US" b="1">
                  <a:solidFill>
                    <a:srgbClr val="000099"/>
                  </a:solidFill>
                  <a:ea typeface="黑体" panose="02010609060101010101" pitchFamily="49" charset="-122"/>
                </a:rPr>
                <a:t>第</a:t>
              </a: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3</a:t>
              </a:r>
              <a:r>
                <a:rPr lang="zh-CN" altLang="en-US" b="1">
                  <a:solidFill>
                    <a:srgbClr val="000099"/>
                  </a:solidFill>
                  <a:ea typeface="黑体" panose="02010609060101010101" pitchFamily="49" charset="-122"/>
                </a:rPr>
                <a:t>步</a:t>
              </a:r>
            </a:p>
          </p:txBody>
        </p:sp>
      </p:grpSp>
      <p:grpSp>
        <p:nvGrpSpPr>
          <p:cNvPr id="11" name="组合 70">
            <a:extLst>
              <a:ext uri="{FF2B5EF4-FFF2-40B4-BE49-F238E27FC236}">
                <a16:creationId xmlns:a16="http://schemas.microsoft.com/office/drawing/2014/main" id="{38D69941-08FA-43D6-92EF-F731D3C618D8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4905375"/>
            <a:ext cx="3711575" cy="369888"/>
            <a:chOff x="683569" y="3537012"/>
            <a:chExt cx="3712459" cy="369332"/>
          </a:xfrm>
        </p:grpSpPr>
        <p:grpSp>
          <p:nvGrpSpPr>
            <p:cNvPr id="9264" name="组合 71">
              <a:extLst>
                <a:ext uri="{FF2B5EF4-FFF2-40B4-BE49-F238E27FC236}">
                  <a16:creationId xmlns:a16="http://schemas.microsoft.com/office/drawing/2014/main" id="{857FC1CC-A0FF-4B1F-B9CE-57529C7321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3668" y="3537012"/>
              <a:ext cx="2812360" cy="369332"/>
              <a:chOff x="1579620" y="2925426"/>
              <a:chExt cx="2812360" cy="369332"/>
            </a:xfrm>
          </p:grpSpPr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E73859C6-EE4C-4355-93A8-AE8B445513E3}"/>
                  </a:ext>
                </a:extLst>
              </p:cNvPr>
              <p:cNvSpPr txBox="1"/>
              <p:nvPr/>
            </p:nvSpPr>
            <p:spPr>
              <a:xfrm>
                <a:off x="1579847" y="2925426"/>
                <a:ext cx="468425" cy="36933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>
                <a:solidFill>
                  <a:schemeClr val="bg2"/>
                </a:solidFill>
              </a:ln>
            </p:spPr>
            <p:txBody>
              <a:bodyPr wrap="none"/>
              <a:lstStyle/>
              <a:p>
                <a:pPr algn="ctr">
                  <a:buFont typeface="Wingdings" pitchFamily="2" charset="2"/>
                  <a:buNone/>
                  <a:defRPr/>
                </a:pPr>
                <a:r>
                  <a:rPr lang="en-US" altLang="zh-CN" b="1" dirty="0">
                    <a:solidFill>
                      <a:srgbClr val="000099"/>
                    </a:solidFill>
                    <a:latin typeface="Arial" charset="0"/>
                    <a:ea typeface="黑体" pitchFamily="49" charset="-122"/>
                  </a:rPr>
                  <a:t>21</a:t>
                </a:r>
                <a:endParaRPr lang="zh-CN" altLang="en-US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endParaRP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9C086BD-1BE5-4D3A-8C98-F6F649548E16}"/>
                  </a:ext>
                </a:extLst>
              </p:cNvPr>
              <p:cNvSpPr txBox="1"/>
              <p:nvPr/>
            </p:nvSpPr>
            <p:spPr>
              <a:xfrm>
                <a:off x="2048272" y="2925426"/>
                <a:ext cx="466836" cy="36933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>
                <a:solidFill>
                  <a:schemeClr val="bg2"/>
                </a:solidFill>
              </a:ln>
            </p:spPr>
            <p:txBody>
              <a:bodyPr wrap="none"/>
              <a:lstStyle/>
              <a:p>
                <a:pPr algn="ctr">
                  <a:buFont typeface="Wingdings" pitchFamily="2" charset="2"/>
                  <a:buNone/>
                  <a:defRPr/>
                </a:pPr>
                <a:r>
                  <a:rPr lang="en-US" altLang="zh-CN" b="1" dirty="0">
                    <a:solidFill>
                      <a:srgbClr val="000099"/>
                    </a:solidFill>
                    <a:latin typeface="Arial" charset="0"/>
                    <a:ea typeface="黑体" pitchFamily="49" charset="-122"/>
                  </a:rPr>
                  <a:t>25</a:t>
                </a:r>
                <a:endParaRPr lang="zh-CN" altLang="en-US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endParaRP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2D852CF-5BB4-4075-B4F0-525635FDC0B2}"/>
                  </a:ext>
                </a:extLst>
              </p:cNvPr>
              <p:cNvSpPr txBox="1"/>
              <p:nvPr/>
            </p:nvSpPr>
            <p:spPr>
              <a:xfrm>
                <a:off x="2515108" y="2925426"/>
                <a:ext cx="468424" cy="36933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>
                <a:solidFill>
                  <a:schemeClr val="bg2"/>
                </a:solidFill>
              </a:ln>
            </p:spPr>
            <p:txBody>
              <a:bodyPr wrap="none"/>
              <a:lstStyle/>
              <a:p>
                <a:pPr algn="ctr">
                  <a:buFont typeface="Wingdings" pitchFamily="2" charset="2"/>
                  <a:buNone/>
                  <a:defRPr/>
                </a:pPr>
                <a:r>
                  <a:rPr lang="en-US" altLang="zh-CN" b="1" dirty="0">
                    <a:solidFill>
                      <a:srgbClr val="000099"/>
                    </a:solidFill>
                    <a:latin typeface="Arial" charset="0"/>
                    <a:ea typeface="黑体" pitchFamily="49" charset="-122"/>
                  </a:rPr>
                  <a:t>25</a:t>
                </a:r>
                <a:r>
                  <a:rPr lang="zh-CN" altLang="en-US" b="1" dirty="0">
                    <a:solidFill>
                      <a:srgbClr val="C00000"/>
                    </a:solidFill>
                    <a:latin typeface="Arial" charset="0"/>
                    <a:ea typeface="黑体" pitchFamily="49" charset="-122"/>
                  </a:rPr>
                  <a:t>*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59CE3871-C6F6-4655-A3F6-7ED7E1353582}"/>
                  </a:ext>
                </a:extLst>
              </p:cNvPr>
              <p:cNvSpPr txBox="1"/>
              <p:nvPr/>
            </p:nvSpPr>
            <p:spPr>
              <a:xfrm>
                <a:off x="2988296" y="2925426"/>
                <a:ext cx="468424" cy="36933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>
                <a:solidFill>
                  <a:schemeClr val="bg2"/>
                </a:solidFill>
              </a:ln>
            </p:spPr>
            <p:txBody>
              <a:bodyPr wrap="none"/>
              <a:lstStyle/>
              <a:p>
                <a:pPr algn="ctr">
                  <a:buFont typeface="Wingdings" pitchFamily="2" charset="2"/>
                  <a:buNone/>
                  <a:defRPr/>
                </a:pPr>
                <a:r>
                  <a:rPr lang="en-US" altLang="zh-CN" b="1" dirty="0">
                    <a:solidFill>
                      <a:srgbClr val="000099"/>
                    </a:solidFill>
                    <a:latin typeface="Arial" charset="0"/>
                    <a:ea typeface="黑体" pitchFamily="49" charset="-122"/>
                  </a:rPr>
                  <a:t>49</a:t>
                </a:r>
                <a:endParaRPr lang="zh-CN" altLang="en-US" b="1" dirty="0">
                  <a:solidFill>
                    <a:srgbClr val="C00000"/>
                  </a:solidFill>
                  <a:latin typeface="Arial" charset="0"/>
                  <a:ea typeface="黑体" pitchFamily="49" charset="-122"/>
                </a:endParaRPr>
              </a:p>
            </p:txBody>
          </p:sp>
          <p:sp>
            <p:nvSpPr>
              <p:cNvPr id="9270" name="TextBox 77">
                <a:extLst>
                  <a:ext uri="{FF2B5EF4-FFF2-40B4-BE49-F238E27FC236}">
                    <a16:creationId xmlns:a16="http://schemas.microsoft.com/office/drawing/2014/main" id="{5EA8E9A7-94A3-49AD-AE24-8AC0FBDDDB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5876" y="2925426"/>
                <a:ext cx="468052" cy="369332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16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9271" name="TextBox 78">
                <a:extLst>
                  <a:ext uri="{FF2B5EF4-FFF2-40B4-BE49-F238E27FC236}">
                    <a16:creationId xmlns:a16="http://schemas.microsoft.com/office/drawing/2014/main" id="{C31ADBA6-7A08-4AD3-9E3B-6C66983A7D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3928" y="2925426"/>
                <a:ext cx="468052" cy="369332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08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9265" name="TextBox 72">
              <a:extLst>
                <a:ext uri="{FF2B5EF4-FFF2-40B4-BE49-F238E27FC236}">
                  <a16:creationId xmlns:a16="http://schemas.microsoft.com/office/drawing/2014/main" id="{735EB533-2294-449E-9159-C0A795F32A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569" y="3537012"/>
              <a:ext cx="7777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zh-CN" altLang="en-US" b="1">
                  <a:solidFill>
                    <a:srgbClr val="000099"/>
                  </a:solidFill>
                  <a:ea typeface="黑体" panose="02010609060101010101" pitchFamily="49" charset="-122"/>
                </a:rPr>
                <a:t>第</a:t>
              </a: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</a:t>
              </a:r>
              <a:r>
                <a:rPr lang="zh-CN" altLang="en-US" b="1">
                  <a:solidFill>
                    <a:srgbClr val="000099"/>
                  </a:solidFill>
                  <a:ea typeface="黑体" panose="02010609060101010101" pitchFamily="49" charset="-122"/>
                </a:rPr>
                <a:t>步</a:t>
              </a:r>
            </a:p>
          </p:txBody>
        </p:sp>
      </p:grpSp>
      <p:grpSp>
        <p:nvGrpSpPr>
          <p:cNvPr id="13" name="组合 79">
            <a:extLst>
              <a:ext uri="{FF2B5EF4-FFF2-40B4-BE49-F238E27FC236}">
                <a16:creationId xmlns:a16="http://schemas.microsoft.com/office/drawing/2014/main" id="{96872EC6-3EC0-4A4D-AA5F-DAC9E17607E4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5697538"/>
            <a:ext cx="3711575" cy="368300"/>
            <a:chOff x="683569" y="3537012"/>
            <a:chExt cx="3712459" cy="369332"/>
          </a:xfrm>
        </p:grpSpPr>
        <p:grpSp>
          <p:nvGrpSpPr>
            <p:cNvPr id="9256" name="组合 80">
              <a:extLst>
                <a:ext uri="{FF2B5EF4-FFF2-40B4-BE49-F238E27FC236}">
                  <a16:creationId xmlns:a16="http://schemas.microsoft.com/office/drawing/2014/main" id="{A618CB3B-6A52-43FF-8388-0BDCE82325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3668" y="3537012"/>
              <a:ext cx="2812360" cy="369332"/>
              <a:chOff x="1579620" y="2925426"/>
              <a:chExt cx="2812360" cy="369332"/>
            </a:xfrm>
          </p:grpSpPr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AB710D30-5C94-4333-A6C1-31C9A17EBB92}"/>
                  </a:ext>
                </a:extLst>
              </p:cNvPr>
              <p:cNvSpPr txBox="1"/>
              <p:nvPr/>
            </p:nvSpPr>
            <p:spPr>
              <a:xfrm>
                <a:off x="1579847" y="2925426"/>
                <a:ext cx="468425" cy="36933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>
                <a:solidFill>
                  <a:schemeClr val="bg2"/>
                </a:solidFill>
              </a:ln>
            </p:spPr>
            <p:txBody>
              <a:bodyPr wrap="none"/>
              <a:lstStyle/>
              <a:p>
                <a:pPr algn="ctr">
                  <a:buFont typeface="Wingdings" pitchFamily="2" charset="2"/>
                  <a:buNone/>
                  <a:defRPr/>
                </a:pPr>
                <a:r>
                  <a:rPr lang="en-US" altLang="zh-CN" b="1" dirty="0">
                    <a:solidFill>
                      <a:srgbClr val="000099"/>
                    </a:solidFill>
                    <a:latin typeface="Arial" charset="0"/>
                    <a:ea typeface="黑体" pitchFamily="49" charset="-122"/>
                  </a:rPr>
                  <a:t>16</a:t>
                </a:r>
                <a:endParaRPr lang="zh-CN" altLang="en-US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endParaRP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62CC9B5D-21BE-4A10-95BF-C013AF617BA9}"/>
                  </a:ext>
                </a:extLst>
              </p:cNvPr>
              <p:cNvSpPr txBox="1"/>
              <p:nvPr/>
            </p:nvSpPr>
            <p:spPr>
              <a:xfrm>
                <a:off x="2048272" y="2925426"/>
                <a:ext cx="466836" cy="36933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>
                <a:solidFill>
                  <a:schemeClr val="bg2"/>
                </a:solidFill>
              </a:ln>
            </p:spPr>
            <p:txBody>
              <a:bodyPr wrap="none"/>
              <a:lstStyle/>
              <a:p>
                <a:pPr algn="ctr">
                  <a:buFont typeface="Wingdings" pitchFamily="2" charset="2"/>
                  <a:buNone/>
                  <a:defRPr/>
                </a:pPr>
                <a:r>
                  <a:rPr lang="en-US" altLang="zh-CN" b="1" dirty="0">
                    <a:solidFill>
                      <a:srgbClr val="000099"/>
                    </a:solidFill>
                    <a:latin typeface="Arial" charset="0"/>
                    <a:ea typeface="黑体" pitchFamily="49" charset="-122"/>
                  </a:rPr>
                  <a:t>21</a:t>
                </a:r>
                <a:endParaRPr lang="zh-CN" altLang="en-US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endParaRP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92E60E7A-6344-449D-8C9E-49150BB7AC1B}"/>
                  </a:ext>
                </a:extLst>
              </p:cNvPr>
              <p:cNvSpPr txBox="1"/>
              <p:nvPr/>
            </p:nvSpPr>
            <p:spPr>
              <a:xfrm>
                <a:off x="2515108" y="2925426"/>
                <a:ext cx="468424" cy="36933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>
                <a:solidFill>
                  <a:schemeClr val="bg2"/>
                </a:solidFill>
              </a:ln>
            </p:spPr>
            <p:txBody>
              <a:bodyPr wrap="none"/>
              <a:lstStyle/>
              <a:p>
                <a:pPr algn="ctr">
                  <a:buFont typeface="Wingdings" pitchFamily="2" charset="2"/>
                  <a:buNone/>
                  <a:defRPr/>
                </a:pPr>
                <a:r>
                  <a:rPr lang="en-US" altLang="zh-CN" b="1" dirty="0">
                    <a:solidFill>
                      <a:srgbClr val="000099"/>
                    </a:solidFill>
                    <a:latin typeface="Arial" charset="0"/>
                    <a:ea typeface="黑体" pitchFamily="49" charset="-122"/>
                  </a:rPr>
                  <a:t>25</a:t>
                </a:r>
                <a:endParaRPr lang="zh-CN" altLang="en-US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endParaRP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6DA1B85-404A-4A10-983E-0CE5AB00EDE0}"/>
                  </a:ext>
                </a:extLst>
              </p:cNvPr>
              <p:cNvSpPr txBox="1"/>
              <p:nvPr/>
            </p:nvSpPr>
            <p:spPr>
              <a:xfrm>
                <a:off x="2988296" y="2925426"/>
                <a:ext cx="468424" cy="36933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>
                <a:solidFill>
                  <a:schemeClr val="bg2"/>
                </a:solidFill>
              </a:ln>
            </p:spPr>
            <p:txBody>
              <a:bodyPr wrap="none"/>
              <a:lstStyle/>
              <a:p>
                <a:pPr algn="ctr">
                  <a:buFont typeface="Wingdings" pitchFamily="2" charset="2"/>
                  <a:buNone/>
                  <a:defRPr/>
                </a:pPr>
                <a:r>
                  <a:rPr lang="en-US" altLang="zh-CN" b="1" dirty="0">
                    <a:solidFill>
                      <a:srgbClr val="000099"/>
                    </a:solidFill>
                    <a:latin typeface="Arial" charset="0"/>
                    <a:ea typeface="黑体" pitchFamily="49" charset="-122"/>
                  </a:rPr>
                  <a:t>25</a:t>
                </a:r>
                <a:r>
                  <a:rPr lang="en-US" altLang="zh-CN" b="1" dirty="0">
                    <a:solidFill>
                      <a:srgbClr val="C00000"/>
                    </a:solidFill>
                    <a:latin typeface="Arial" charset="0"/>
                    <a:ea typeface="黑体" pitchFamily="49" charset="-122"/>
                  </a:rPr>
                  <a:t>*</a:t>
                </a:r>
                <a:endParaRPr lang="zh-CN" altLang="en-US" b="1" dirty="0">
                  <a:solidFill>
                    <a:srgbClr val="C00000"/>
                  </a:solidFill>
                  <a:latin typeface="Arial" charset="0"/>
                  <a:ea typeface="黑体" pitchFamily="49" charset="-122"/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5D122088-1C71-4CA5-9D07-1E77F42DBCBD}"/>
                  </a:ext>
                </a:extLst>
              </p:cNvPr>
              <p:cNvSpPr txBox="1"/>
              <p:nvPr/>
            </p:nvSpPr>
            <p:spPr>
              <a:xfrm>
                <a:off x="3456719" y="2925426"/>
                <a:ext cx="466836" cy="36933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>
                <a:solidFill>
                  <a:schemeClr val="bg2"/>
                </a:solidFill>
              </a:ln>
            </p:spPr>
            <p:txBody>
              <a:bodyPr wrap="none"/>
              <a:lstStyle/>
              <a:p>
                <a:pPr algn="ctr">
                  <a:buFont typeface="Wingdings" pitchFamily="2" charset="2"/>
                  <a:buNone/>
                  <a:defRPr/>
                </a:pPr>
                <a:r>
                  <a:rPr lang="en-US" altLang="zh-CN" b="1" dirty="0">
                    <a:solidFill>
                      <a:srgbClr val="000099"/>
                    </a:solidFill>
                    <a:latin typeface="Arial" charset="0"/>
                    <a:ea typeface="黑体" pitchFamily="49" charset="-122"/>
                  </a:rPr>
                  <a:t>49</a:t>
                </a:r>
                <a:endParaRPr lang="zh-CN" altLang="en-US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endParaRPr>
              </a:p>
            </p:txBody>
          </p:sp>
          <p:sp>
            <p:nvSpPr>
              <p:cNvPr id="9263" name="TextBox 87">
                <a:extLst>
                  <a:ext uri="{FF2B5EF4-FFF2-40B4-BE49-F238E27FC236}">
                    <a16:creationId xmlns:a16="http://schemas.microsoft.com/office/drawing/2014/main" id="{707E712C-3975-431D-8D6C-0D64FFBEB7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3928" y="2925426"/>
                <a:ext cx="468052" cy="369332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08</a:t>
                </a:r>
                <a:endParaRPr lang="zh-CN" altLang="en-US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9257" name="TextBox 81">
              <a:extLst>
                <a:ext uri="{FF2B5EF4-FFF2-40B4-BE49-F238E27FC236}">
                  <a16:creationId xmlns:a16="http://schemas.microsoft.com/office/drawing/2014/main" id="{60362994-5BFB-4C16-AE2E-6CDCC708EA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569" y="3537012"/>
              <a:ext cx="7777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zh-CN" altLang="en-US" b="1">
                  <a:solidFill>
                    <a:srgbClr val="000099"/>
                  </a:solidFill>
                  <a:ea typeface="黑体" panose="02010609060101010101" pitchFamily="49" charset="-122"/>
                </a:rPr>
                <a:t>第</a:t>
              </a: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5</a:t>
              </a:r>
              <a:r>
                <a:rPr lang="zh-CN" altLang="en-US" b="1">
                  <a:solidFill>
                    <a:srgbClr val="000099"/>
                  </a:solidFill>
                  <a:ea typeface="黑体" panose="02010609060101010101" pitchFamily="49" charset="-122"/>
                </a:rPr>
                <a:t>步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317620A0-5BDF-4322-8ED3-C1751664B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5488" y="3321050"/>
            <a:ext cx="3068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插入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25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，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25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 ≥ 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21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，无需移动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438503A-1277-4C51-8023-3493910F2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5488" y="3716338"/>
            <a:ext cx="30686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插入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49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，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49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 ≥ 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25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，无需移动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899202B-274D-444F-AA5A-3B5CDA6BA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5488" y="4113213"/>
            <a:ext cx="2327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插入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25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*，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25* 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&lt; 49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，</a:t>
            </a:r>
            <a:endParaRPr lang="en-US" altLang="zh-CN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grpSp>
        <p:nvGrpSpPr>
          <p:cNvPr id="15" name="组合 92">
            <a:extLst>
              <a:ext uri="{FF2B5EF4-FFF2-40B4-BE49-F238E27FC236}">
                <a16:creationId xmlns:a16="http://schemas.microsoft.com/office/drawing/2014/main" id="{1516EDB4-8D0C-423A-A01E-CFD44E6197FE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4508500"/>
            <a:ext cx="2811463" cy="369888"/>
            <a:chOff x="1579620" y="2925426"/>
            <a:chExt cx="2812360" cy="369332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28D41F-F66E-41C1-9302-4CFBB6F7E42C}"/>
                </a:ext>
              </a:extLst>
            </p:cNvPr>
            <p:cNvSpPr txBox="1"/>
            <p:nvPr/>
          </p:nvSpPr>
          <p:spPr>
            <a:xfrm>
              <a:off x="1579620" y="2925426"/>
              <a:ext cx="468462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21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F70EA62-F8DF-4B3D-920B-4B6C3E1B6890}"/>
                </a:ext>
              </a:extLst>
            </p:cNvPr>
            <p:cNvSpPr txBox="1"/>
            <p:nvPr/>
          </p:nvSpPr>
          <p:spPr>
            <a:xfrm>
              <a:off x="2048082" y="2925426"/>
              <a:ext cx="466874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20586F7-C78C-493B-94AF-09F5E271FE86}"/>
                </a:ext>
              </a:extLst>
            </p:cNvPr>
            <p:cNvSpPr txBox="1"/>
            <p:nvPr/>
          </p:nvSpPr>
          <p:spPr>
            <a:xfrm>
              <a:off x="2514956" y="2925426"/>
              <a:ext cx="468461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r>
                <a:rPr lang="zh-CN" altLang="en-US" b="1" dirty="0">
                  <a:solidFill>
                    <a:srgbClr val="C00000"/>
                  </a:solidFill>
                  <a:latin typeface="Arial" charset="0"/>
                  <a:ea typeface="黑体" pitchFamily="49" charset="-122"/>
                </a:rPr>
                <a:t>*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2B878F96-75CE-4119-9D2E-5A8C6D46B02E}"/>
                </a:ext>
              </a:extLst>
            </p:cNvPr>
            <p:cNvSpPr txBox="1"/>
            <p:nvPr/>
          </p:nvSpPr>
          <p:spPr>
            <a:xfrm>
              <a:off x="2988182" y="2925426"/>
              <a:ext cx="468461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49</a:t>
              </a:r>
              <a:endParaRPr lang="zh-CN" altLang="en-US" b="1" dirty="0">
                <a:solidFill>
                  <a:srgbClr val="C00000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9254" name="TextBox 98">
              <a:extLst>
                <a:ext uri="{FF2B5EF4-FFF2-40B4-BE49-F238E27FC236}">
                  <a16:creationId xmlns:a16="http://schemas.microsoft.com/office/drawing/2014/main" id="{149F63B3-B383-4EA7-B801-ECFAE7FE07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876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9255" name="TextBox 99">
              <a:extLst>
                <a:ext uri="{FF2B5EF4-FFF2-40B4-BE49-F238E27FC236}">
                  <a16:creationId xmlns:a16="http://schemas.microsoft.com/office/drawing/2014/main" id="{5FB16A8F-B82B-4926-A0CB-AB9113F91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CB60366E-E4B9-4AD6-9F2D-0483A1CB2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5488" y="4905375"/>
            <a:ext cx="3198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插入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16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，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16 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&lt; 49,25*,25,21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，</a:t>
            </a:r>
            <a:endParaRPr lang="en-US" altLang="zh-CN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grpSp>
        <p:nvGrpSpPr>
          <p:cNvPr id="16" name="组合 103">
            <a:extLst>
              <a:ext uri="{FF2B5EF4-FFF2-40B4-BE49-F238E27FC236}">
                <a16:creationId xmlns:a16="http://schemas.microsoft.com/office/drawing/2014/main" id="{A8E7BAFA-5F11-4BD1-A24C-EFC9ABB10FAD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5300663"/>
            <a:ext cx="2811463" cy="369887"/>
            <a:chOff x="1579620" y="2925426"/>
            <a:chExt cx="2812360" cy="369332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DBF142D-20A8-4B65-9BE0-6E57485BD640}"/>
                </a:ext>
              </a:extLst>
            </p:cNvPr>
            <p:cNvSpPr txBox="1"/>
            <p:nvPr/>
          </p:nvSpPr>
          <p:spPr>
            <a:xfrm>
              <a:off x="1579620" y="2925426"/>
              <a:ext cx="468462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16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DF8E74FA-A590-41A5-865E-82D7C83923BD}"/>
                </a:ext>
              </a:extLst>
            </p:cNvPr>
            <p:cNvSpPr txBox="1"/>
            <p:nvPr/>
          </p:nvSpPr>
          <p:spPr>
            <a:xfrm>
              <a:off x="2048082" y="2925426"/>
              <a:ext cx="466874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21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CE58F8D-D652-4AB3-B5F9-F55D3323BF12}"/>
                </a:ext>
              </a:extLst>
            </p:cNvPr>
            <p:cNvSpPr txBox="1"/>
            <p:nvPr/>
          </p:nvSpPr>
          <p:spPr>
            <a:xfrm>
              <a:off x="2514956" y="2925426"/>
              <a:ext cx="468461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endParaRPr lang="zh-CN" altLang="en-US" b="1" dirty="0">
                <a:solidFill>
                  <a:srgbClr val="C00000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0BB445B8-4773-4EA0-B6B8-FC6E7426B234}"/>
                </a:ext>
              </a:extLst>
            </p:cNvPr>
            <p:cNvSpPr txBox="1"/>
            <p:nvPr/>
          </p:nvSpPr>
          <p:spPr>
            <a:xfrm>
              <a:off x="2988182" y="2925426"/>
              <a:ext cx="468461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r>
                <a:rPr lang="zh-CN" altLang="en-US" b="1" dirty="0">
                  <a:solidFill>
                    <a:srgbClr val="C00000"/>
                  </a:solidFill>
                  <a:latin typeface="Arial" charset="0"/>
                  <a:ea typeface="黑体" pitchFamily="49" charset="-122"/>
                </a:rPr>
                <a:t>*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02ABB7AD-27B3-4BF1-926C-2E5D4C2ADF63}"/>
                </a:ext>
              </a:extLst>
            </p:cNvPr>
            <p:cNvSpPr txBox="1"/>
            <p:nvPr/>
          </p:nvSpPr>
          <p:spPr>
            <a:xfrm>
              <a:off x="3456644" y="2925426"/>
              <a:ext cx="466874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49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9249" name="TextBox 110">
              <a:extLst>
                <a:ext uri="{FF2B5EF4-FFF2-40B4-BE49-F238E27FC236}">
                  <a16:creationId xmlns:a16="http://schemas.microsoft.com/office/drawing/2014/main" id="{B8631AE9-AE3B-4707-8072-E696CD031C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928" y="292542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grpSp>
        <p:nvGrpSpPr>
          <p:cNvPr id="17" name="组合 112">
            <a:extLst>
              <a:ext uri="{FF2B5EF4-FFF2-40B4-BE49-F238E27FC236}">
                <a16:creationId xmlns:a16="http://schemas.microsoft.com/office/drawing/2014/main" id="{9F7F9C16-A441-4863-A821-5AC588645464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6092825"/>
            <a:ext cx="2811463" cy="369888"/>
            <a:chOff x="1579620" y="2925426"/>
            <a:chExt cx="2812360" cy="369332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EFDE795E-F8C2-4EE4-A495-30A095437267}"/>
                </a:ext>
              </a:extLst>
            </p:cNvPr>
            <p:cNvSpPr txBox="1"/>
            <p:nvPr/>
          </p:nvSpPr>
          <p:spPr>
            <a:xfrm>
              <a:off x="1579620" y="2925426"/>
              <a:ext cx="468462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08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29D1AE8C-E48F-4D2A-8FF3-07B7E0D87CBF}"/>
                </a:ext>
              </a:extLst>
            </p:cNvPr>
            <p:cNvSpPr txBox="1"/>
            <p:nvPr/>
          </p:nvSpPr>
          <p:spPr>
            <a:xfrm>
              <a:off x="2048082" y="2925426"/>
              <a:ext cx="466874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16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743EAA12-4023-48A7-958D-31BAED6B147F}"/>
                </a:ext>
              </a:extLst>
            </p:cNvPr>
            <p:cNvSpPr txBox="1"/>
            <p:nvPr/>
          </p:nvSpPr>
          <p:spPr>
            <a:xfrm>
              <a:off x="2514956" y="2925426"/>
              <a:ext cx="468461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21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9EEEE823-CAFA-45C5-B09A-21B0D5282DB2}"/>
                </a:ext>
              </a:extLst>
            </p:cNvPr>
            <p:cNvSpPr txBox="1"/>
            <p:nvPr/>
          </p:nvSpPr>
          <p:spPr>
            <a:xfrm>
              <a:off x="2988182" y="2925426"/>
              <a:ext cx="468461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endParaRPr lang="zh-CN" altLang="en-US" b="1" dirty="0">
                <a:solidFill>
                  <a:srgbClr val="C00000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7B4A3E7A-1D89-4D30-8615-FA05E35564B8}"/>
                </a:ext>
              </a:extLst>
            </p:cNvPr>
            <p:cNvSpPr txBox="1"/>
            <p:nvPr/>
          </p:nvSpPr>
          <p:spPr>
            <a:xfrm>
              <a:off x="3456644" y="2925426"/>
              <a:ext cx="466874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r>
                <a:rPr lang="en-US" altLang="zh-CN" b="1" dirty="0">
                  <a:solidFill>
                    <a:srgbClr val="C00000"/>
                  </a:solidFill>
                  <a:latin typeface="Arial" charset="0"/>
                  <a:ea typeface="黑体" pitchFamily="49" charset="-122"/>
                </a:rPr>
                <a:t>*</a:t>
              </a:r>
              <a:endParaRPr lang="zh-CN" altLang="en-US" b="1" dirty="0">
                <a:solidFill>
                  <a:srgbClr val="C00000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44AB1A79-F17B-41A7-BFEC-2DB11F8041BF}"/>
                </a:ext>
              </a:extLst>
            </p:cNvPr>
            <p:cNvSpPr txBox="1"/>
            <p:nvPr/>
          </p:nvSpPr>
          <p:spPr>
            <a:xfrm>
              <a:off x="3923518" y="2925426"/>
              <a:ext cx="468462" cy="36933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49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CB753F0E-A2C8-48C1-9963-BE4EED93C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5488" y="5732463"/>
            <a:ext cx="351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插入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08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，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08 </a:t>
            </a: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&lt; 49,25*,25,21,16</a:t>
            </a:r>
            <a:r>
              <a:rPr lang="zh-CN" altLang="en-US" b="1">
                <a:solidFill>
                  <a:srgbClr val="000099"/>
                </a:solidFill>
                <a:ea typeface="黑体" panose="02010609060101010101" pitchFamily="49" charset="-122"/>
              </a:rPr>
              <a:t>，</a:t>
            </a:r>
            <a:endParaRPr lang="en-US" altLang="zh-CN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036DB713-3E46-4935-8D6F-842AB90D2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0313" y="4508500"/>
            <a:ext cx="17541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600" b="1">
                <a:solidFill>
                  <a:srgbClr val="000099"/>
                </a:solidFill>
                <a:ea typeface="黑体" panose="02010609060101010101" pitchFamily="49" charset="-122"/>
              </a:rPr>
              <a:t>49</a:t>
            </a:r>
            <a:r>
              <a:rPr lang="zh-CN" altLang="en-US" sz="1600" b="1">
                <a:solidFill>
                  <a:srgbClr val="000099"/>
                </a:solidFill>
                <a:ea typeface="黑体" panose="02010609060101010101" pitchFamily="49" charset="-122"/>
              </a:rPr>
              <a:t>后移，</a:t>
            </a:r>
            <a:r>
              <a:rPr lang="en-US" altLang="zh-CN" sz="1600" b="1">
                <a:solidFill>
                  <a:srgbClr val="000099"/>
                </a:solidFill>
                <a:ea typeface="黑体" panose="02010609060101010101" pitchFamily="49" charset="-122"/>
              </a:rPr>
              <a:t>25*</a:t>
            </a:r>
            <a:r>
              <a:rPr lang="zh-CN" altLang="en-US" sz="1600" b="1">
                <a:solidFill>
                  <a:srgbClr val="000099"/>
                </a:solidFill>
                <a:ea typeface="黑体" panose="02010609060101010101" pitchFamily="49" charset="-122"/>
              </a:rPr>
              <a:t>填入</a:t>
            </a:r>
          </a:p>
        </p:txBody>
      </p:sp>
      <p:sp>
        <p:nvSpPr>
          <p:cNvPr id="123" name="矩形 122">
            <a:extLst>
              <a:ext uri="{FF2B5EF4-FFF2-40B4-BE49-F238E27FC236}">
                <a16:creationId xmlns:a16="http://schemas.microsoft.com/office/drawing/2014/main" id="{8A2E7ABC-85AE-483E-BD48-78E160DCA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0313" y="5300663"/>
            <a:ext cx="2609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600" b="1">
                <a:solidFill>
                  <a:srgbClr val="000099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49,25*,25,21</a:t>
            </a:r>
            <a:r>
              <a:rPr lang="zh-CN" altLang="en-US" sz="1600" b="1">
                <a:solidFill>
                  <a:srgbClr val="000099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后移，</a:t>
            </a:r>
            <a:r>
              <a:rPr lang="en-US" altLang="zh-CN" sz="1600" b="1">
                <a:solidFill>
                  <a:srgbClr val="000099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16</a:t>
            </a:r>
            <a:r>
              <a:rPr lang="zh-CN" altLang="en-US" sz="1600" b="1">
                <a:solidFill>
                  <a:srgbClr val="000099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填入</a:t>
            </a:r>
          </a:p>
        </p:txBody>
      </p:sp>
      <p:sp>
        <p:nvSpPr>
          <p:cNvPr id="124" name="矩形 123">
            <a:extLst>
              <a:ext uri="{FF2B5EF4-FFF2-40B4-BE49-F238E27FC236}">
                <a16:creationId xmlns:a16="http://schemas.microsoft.com/office/drawing/2014/main" id="{CB2A9C32-5CF8-49D5-9335-D912DB504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0313" y="6092825"/>
            <a:ext cx="2895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600" b="1">
                <a:solidFill>
                  <a:srgbClr val="000099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49,25*,25,21,16</a:t>
            </a:r>
            <a:r>
              <a:rPr lang="zh-CN" altLang="en-US" sz="1600" b="1">
                <a:solidFill>
                  <a:srgbClr val="000099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后移，</a:t>
            </a:r>
            <a:r>
              <a:rPr lang="en-US" altLang="zh-CN" sz="1600" b="1">
                <a:solidFill>
                  <a:srgbClr val="000099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08</a:t>
            </a:r>
            <a:r>
              <a:rPr lang="zh-CN" altLang="en-US" sz="1600" b="1">
                <a:solidFill>
                  <a:srgbClr val="000099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填入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0" grpId="0"/>
      <p:bldP spid="91" grpId="0"/>
      <p:bldP spid="102" grpId="0"/>
      <p:bldP spid="121" grpId="0"/>
      <p:bldP spid="122" grpId="0"/>
      <p:bldP spid="123" grpId="0"/>
      <p:bldP spid="1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>
            <a:extLst>
              <a:ext uri="{FF2B5EF4-FFF2-40B4-BE49-F238E27FC236}">
                <a16:creationId xmlns:a16="http://schemas.microsoft.com/office/drawing/2014/main" id="{7F0D33B4-5B14-4A31-8D0D-049B92833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顺序插入排序</a:t>
            </a:r>
          </a:p>
        </p:txBody>
      </p:sp>
      <p:sp>
        <p:nvSpPr>
          <p:cNvPr id="10243" name="内容占位符 2">
            <a:extLst>
              <a:ext uri="{FF2B5EF4-FFF2-40B4-BE49-F238E27FC236}">
                <a16:creationId xmlns:a16="http://schemas.microsoft.com/office/drawing/2014/main" id="{E1EE86D7-FC9F-4081-8CB5-72DEEFD4B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算法分析</a:t>
            </a:r>
            <a:endParaRPr lang="en-US" altLang="zh-CN"/>
          </a:p>
          <a:p>
            <a:pPr lvl="1"/>
            <a:r>
              <a:rPr lang="zh-CN" altLang="en-US"/>
              <a:t>最好情况</a:t>
            </a:r>
            <a:r>
              <a:rPr lang="en-US" altLang="zh-CN"/>
              <a:t>(n</a:t>
            </a:r>
            <a:r>
              <a:rPr lang="zh-CN" altLang="en-US"/>
              <a:t>个元素</a:t>
            </a:r>
            <a:r>
              <a:rPr lang="en-US" altLang="zh-CN"/>
              <a:t>)</a:t>
            </a:r>
          </a:p>
          <a:p>
            <a:pPr lvl="2"/>
            <a:r>
              <a:rPr lang="zh-CN" altLang="en-US"/>
              <a:t>原数据是按小到大顺序排好的</a:t>
            </a:r>
            <a:endParaRPr lang="en-US" altLang="zh-CN"/>
          </a:p>
          <a:p>
            <a:pPr lvl="2"/>
            <a:r>
              <a:rPr lang="zh-CN" altLang="en-US"/>
              <a:t>每步只需与前一个数据比较一次，而不用移动数据</a:t>
            </a:r>
            <a:endParaRPr lang="en-US" altLang="zh-CN"/>
          </a:p>
          <a:p>
            <a:pPr lvl="2"/>
            <a:r>
              <a:rPr lang="zh-CN" altLang="en-US"/>
              <a:t>总比较次数</a:t>
            </a:r>
            <a:r>
              <a:rPr lang="en-US" altLang="zh-CN"/>
              <a:t>n-1</a:t>
            </a:r>
            <a:r>
              <a:rPr lang="zh-CN" altLang="en-US"/>
              <a:t>，总移动次数</a:t>
            </a:r>
            <a:r>
              <a:rPr lang="en-US" altLang="zh-CN"/>
              <a:t>0</a:t>
            </a:r>
          </a:p>
          <a:p>
            <a:pPr lvl="1"/>
            <a:r>
              <a:rPr lang="zh-CN" altLang="en-US"/>
              <a:t>最坏情况</a:t>
            </a:r>
            <a:r>
              <a:rPr lang="en-US" altLang="zh-CN"/>
              <a:t>(n</a:t>
            </a:r>
            <a:r>
              <a:rPr lang="zh-CN" altLang="en-US"/>
              <a:t>个元素</a:t>
            </a:r>
            <a:r>
              <a:rPr lang="en-US" altLang="zh-CN"/>
              <a:t>,i=0,1,…,n-1)</a:t>
            </a:r>
          </a:p>
          <a:p>
            <a:pPr lvl="2"/>
            <a:r>
              <a:rPr lang="zh-CN" altLang="en-US"/>
              <a:t>原数据按大到小顺序排好的</a:t>
            </a:r>
            <a:endParaRPr lang="en-US" altLang="zh-CN"/>
          </a:p>
          <a:p>
            <a:pPr lvl="2"/>
            <a:r>
              <a:rPr lang="zh-CN" altLang="en-US"/>
              <a:t>元素</a:t>
            </a:r>
            <a:r>
              <a:rPr lang="en-US" altLang="zh-CN"/>
              <a:t>i</a:t>
            </a:r>
            <a:r>
              <a:rPr lang="zh-CN" altLang="en-US"/>
              <a:t>需要比较</a:t>
            </a:r>
            <a:r>
              <a:rPr lang="en-US" altLang="zh-CN"/>
              <a:t>i</a:t>
            </a:r>
            <a:r>
              <a:rPr lang="zh-CN" altLang="en-US"/>
              <a:t>次，每比较</a:t>
            </a:r>
            <a:r>
              <a:rPr lang="en-US" altLang="zh-CN"/>
              <a:t>1</a:t>
            </a:r>
            <a:r>
              <a:rPr lang="zh-CN" altLang="en-US"/>
              <a:t>次移动</a:t>
            </a:r>
            <a:r>
              <a:rPr lang="en-US" altLang="zh-CN"/>
              <a:t>1</a:t>
            </a:r>
            <a:r>
              <a:rPr lang="zh-CN" altLang="en-US"/>
              <a:t>次，元素</a:t>
            </a:r>
            <a:r>
              <a:rPr lang="en-US" altLang="zh-CN"/>
              <a:t>i</a:t>
            </a:r>
            <a:r>
              <a:rPr lang="zh-CN" altLang="en-US"/>
              <a:t>移动</a:t>
            </a:r>
            <a:r>
              <a:rPr lang="en-US" altLang="zh-CN"/>
              <a:t>2</a:t>
            </a:r>
            <a:r>
              <a:rPr lang="zh-CN" altLang="en-US"/>
              <a:t>次</a:t>
            </a:r>
            <a:endParaRPr lang="en-US" altLang="zh-CN"/>
          </a:p>
          <a:p>
            <a:pPr lvl="2"/>
            <a:r>
              <a:rPr lang="zh-CN" altLang="en-US"/>
              <a:t>总比较次数和总移动次数</a:t>
            </a:r>
            <a:endParaRPr lang="en-US" altLang="zh-CN"/>
          </a:p>
        </p:txBody>
      </p:sp>
      <p:graphicFrame>
        <p:nvGraphicFramePr>
          <p:cNvPr id="10244" name="对象 10">
            <a:extLst>
              <a:ext uri="{FF2B5EF4-FFF2-40B4-BE49-F238E27FC236}">
                <a16:creationId xmlns:a16="http://schemas.microsoft.com/office/drawing/2014/main" id="{5E351810-A6FC-4518-A4CC-DC01340FD7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1525" y="5445125"/>
          <a:ext cx="407828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24057" imgH="809535" progId="Equation.3">
                  <p:embed/>
                </p:oleObj>
              </mc:Choice>
              <mc:Fallback>
                <p:oleObj name="Equation" r:id="rId2" imgW="2524057" imgH="809535" progId="Equation.3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5445125"/>
                        <a:ext cx="4078288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Box 4">
            <a:extLst>
              <a:ext uri="{FF2B5EF4-FFF2-40B4-BE49-F238E27FC236}">
                <a16:creationId xmlns:a16="http://schemas.microsoft.com/office/drawing/2014/main" id="{57B20EAA-9F86-4929-A726-97B50BE87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4913" y="5337175"/>
            <a:ext cx="1409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temp = a[i]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a[0] = temp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8C7BA787-CE30-4813-98A6-75B0FA91FCAD}"/>
              </a:ext>
            </a:extLst>
          </p:cNvPr>
          <p:cNvCxnSpPr/>
          <p:nvPr/>
        </p:nvCxnSpPr>
        <p:spPr bwMode="auto">
          <a:xfrm flipV="1">
            <a:off x="8208963" y="5013325"/>
            <a:ext cx="0" cy="431800"/>
          </a:xfrm>
          <a:prstGeom prst="straightConnector1">
            <a:avLst/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C7838B1-1D93-4190-9BB5-7A9670349ED9}"/>
              </a:ext>
            </a:extLst>
          </p:cNvPr>
          <p:cNvSpPr txBox="1"/>
          <p:nvPr/>
        </p:nvSpPr>
        <p:spPr>
          <a:xfrm>
            <a:off x="4859338" y="6157913"/>
            <a:ext cx="3857625" cy="6461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rPr>
              <a:t>比较和移动最坏最好平均值约为</a:t>
            </a:r>
            <a:r>
              <a:rPr lang="en-US" altLang="zh-CN" b="1" dirty="0">
                <a:solidFill>
                  <a:srgbClr val="000099"/>
                </a:solidFill>
                <a:latin typeface="Arial" charset="0"/>
                <a:ea typeface="黑体" pitchFamily="49" charset="-122"/>
              </a:rPr>
              <a:t>n</a:t>
            </a:r>
            <a:r>
              <a:rPr lang="en-US" altLang="zh-CN" b="1" baseline="30000" dirty="0">
                <a:solidFill>
                  <a:srgbClr val="000099"/>
                </a:solidFill>
                <a:latin typeface="Arial" charset="0"/>
                <a:ea typeface="黑体" pitchFamily="49" charset="-122"/>
              </a:rPr>
              <a:t>2</a:t>
            </a:r>
            <a:r>
              <a:rPr lang="en-US" altLang="zh-CN" b="1" dirty="0">
                <a:solidFill>
                  <a:srgbClr val="000099"/>
                </a:solidFill>
                <a:latin typeface="Arial" charset="0"/>
                <a:ea typeface="黑体" pitchFamily="49" charset="-122"/>
              </a:rPr>
              <a:t>/4</a:t>
            </a:r>
          </a:p>
          <a:p>
            <a:pPr>
              <a:buFont typeface="Wingdings" pitchFamily="2" charset="2"/>
              <a:buNone/>
              <a:defRPr/>
            </a:pPr>
            <a:r>
              <a: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rPr>
              <a:t>时间复杂度</a:t>
            </a:r>
            <a:r>
              <a:rPr lang="en-US" altLang="zh-CN" b="1" dirty="0">
                <a:solidFill>
                  <a:srgbClr val="000099"/>
                </a:solidFill>
                <a:latin typeface="Arial" charset="0"/>
                <a:ea typeface="黑体" pitchFamily="49" charset="-122"/>
              </a:rPr>
              <a:t>O(n</a:t>
            </a:r>
            <a:r>
              <a:rPr lang="en-US" altLang="zh-CN" b="1" baseline="30000" dirty="0">
                <a:solidFill>
                  <a:srgbClr val="000099"/>
                </a:solidFill>
                <a:latin typeface="Arial" charset="0"/>
                <a:ea typeface="黑体" pitchFamily="49" charset="-122"/>
              </a:rPr>
              <a:t>2</a:t>
            </a:r>
            <a:r>
              <a:rPr lang="en-US" altLang="zh-CN" b="1" dirty="0">
                <a:solidFill>
                  <a:srgbClr val="000099"/>
                </a:solidFill>
                <a:latin typeface="Arial" charset="0"/>
                <a:ea typeface="黑体" pitchFamily="49" charset="-122"/>
              </a:rPr>
              <a:t>)</a:t>
            </a:r>
            <a:endParaRPr lang="zh-CN" altLang="en-US" b="1" dirty="0">
              <a:solidFill>
                <a:srgbClr val="000099"/>
              </a:solidFill>
              <a:latin typeface="Arial" charset="0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>
            <a:extLst>
              <a:ext uri="{FF2B5EF4-FFF2-40B4-BE49-F238E27FC236}">
                <a16:creationId xmlns:a16="http://schemas.microsoft.com/office/drawing/2014/main" id="{F6497D54-9B59-40CF-A033-D0769A4CB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顺序插入排序</a:t>
            </a:r>
          </a:p>
        </p:txBody>
      </p:sp>
      <p:sp>
        <p:nvSpPr>
          <p:cNvPr id="11267" name="内容占位符 2">
            <a:extLst>
              <a:ext uri="{FF2B5EF4-FFF2-40B4-BE49-F238E27FC236}">
                <a16:creationId xmlns:a16="http://schemas.microsoft.com/office/drawing/2014/main" id="{D50E3517-B84D-4698-B649-89795B96C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算法分析</a:t>
            </a:r>
            <a:endParaRPr lang="en-US" altLang="zh-CN"/>
          </a:p>
          <a:p>
            <a:pPr lvl="1"/>
            <a:r>
              <a:rPr lang="zh-CN" altLang="en-US"/>
              <a:t>是稳定的算法，</a:t>
            </a:r>
            <a:r>
              <a:rPr lang="en-US" altLang="zh-CN"/>
              <a:t>key</a:t>
            </a:r>
            <a:r>
              <a:rPr lang="zh-CN" altLang="en-US"/>
              <a:t>相同元素原来的顺序不会打乱</a:t>
            </a:r>
            <a:endParaRPr lang="en-US" altLang="zh-CN"/>
          </a:p>
          <a:p>
            <a:pPr lvl="1"/>
            <a:endParaRPr lang="en-US" altLang="zh-CN"/>
          </a:p>
          <a:p>
            <a:pPr lvl="1"/>
            <a:endParaRPr lang="en-US" altLang="zh-CN"/>
          </a:p>
          <a:p>
            <a:pPr lvl="1"/>
            <a:endParaRPr lang="en-US" altLang="zh-CN"/>
          </a:p>
          <a:p>
            <a:pPr lvl="1"/>
            <a:r>
              <a:rPr lang="zh-CN" altLang="en-US"/>
              <a:t>需要额外一个存储空间</a:t>
            </a:r>
            <a:endParaRPr lang="en-US" altLang="zh-CN"/>
          </a:p>
          <a:p>
            <a:pPr lvl="1"/>
            <a:endParaRPr lang="en-US" altLang="zh-CN"/>
          </a:p>
          <a:p>
            <a:pPr lvl="1"/>
            <a:endParaRPr lang="en-US" altLang="zh-CN"/>
          </a:p>
          <a:p>
            <a:pPr lvl="1"/>
            <a:endParaRPr lang="en-US" altLang="zh-CN"/>
          </a:p>
          <a:p>
            <a:pPr lvl="1"/>
            <a:endParaRPr lang="en-US" altLang="zh-CN"/>
          </a:p>
        </p:txBody>
      </p:sp>
      <p:sp>
        <p:nvSpPr>
          <p:cNvPr id="11268" name="灯片编号占位符 3">
            <a:extLst>
              <a:ext uri="{FF2B5EF4-FFF2-40B4-BE49-F238E27FC236}">
                <a16:creationId xmlns:a16="http://schemas.microsoft.com/office/drawing/2014/main" id="{C1A184AF-08B8-475B-9CA2-0254114E76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764DBF2-2B29-4BBB-82EC-3BF99235F11D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8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pSp>
        <p:nvGrpSpPr>
          <p:cNvPr id="11269" name="组合 11">
            <a:extLst>
              <a:ext uri="{FF2B5EF4-FFF2-40B4-BE49-F238E27FC236}">
                <a16:creationId xmlns:a16="http://schemas.microsoft.com/office/drawing/2014/main" id="{779E1474-AC64-4810-A0BE-6F3023CDE3ED}"/>
              </a:ext>
            </a:extLst>
          </p:cNvPr>
          <p:cNvGrpSpPr>
            <a:grpSpLocks/>
          </p:cNvGrpSpPr>
          <p:nvPr/>
        </p:nvGrpSpPr>
        <p:grpSpPr bwMode="auto">
          <a:xfrm>
            <a:off x="2030413" y="2754313"/>
            <a:ext cx="3802062" cy="890587"/>
            <a:chOff x="2029795" y="2753960"/>
            <a:chExt cx="3802345" cy="891064"/>
          </a:xfrm>
        </p:grpSpPr>
        <p:sp>
          <p:nvSpPr>
            <p:cNvPr id="11271" name="TextBox 102">
              <a:extLst>
                <a:ext uri="{FF2B5EF4-FFF2-40B4-BE49-F238E27FC236}">
                  <a16:creationId xmlns:a16="http://schemas.microsoft.com/office/drawing/2014/main" id="{DBB9FB65-157C-4DDA-ABE9-B65492E638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9780" y="2753960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9186E0D1-384B-4AC4-87BB-3FA6D2AAEAB3}"/>
                </a:ext>
              </a:extLst>
            </p:cNvPr>
            <p:cNvSpPr txBox="1"/>
            <p:nvPr/>
          </p:nvSpPr>
          <p:spPr>
            <a:xfrm>
              <a:off x="3487228" y="2753960"/>
              <a:ext cx="468347" cy="37008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endParaRPr lang="zh-CN" altLang="en-US" b="1" dirty="0">
                <a:solidFill>
                  <a:srgbClr val="000099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1273" name="TextBox 111">
              <a:extLst>
                <a:ext uri="{FF2B5EF4-FFF2-40B4-BE49-F238E27FC236}">
                  <a16:creationId xmlns:a16="http://schemas.microsoft.com/office/drawing/2014/main" id="{B28807F9-3214-4DC6-8FF7-BE91A7D0F1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5884" y="2753960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B2A4F35D-57F5-4C3B-8C23-D250A74AB9C6}"/>
                </a:ext>
              </a:extLst>
            </p:cNvPr>
            <p:cNvSpPr txBox="1"/>
            <p:nvPr/>
          </p:nvSpPr>
          <p:spPr>
            <a:xfrm>
              <a:off x="4428686" y="2753960"/>
              <a:ext cx="466760" cy="37008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r>
                <a:rPr lang="en-US" altLang="zh-CN" b="1" dirty="0">
                  <a:solidFill>
                    <a:srgbClr val="C00000"/>
                  </a:solidFill>
                  <a:latin typeface="Arial" charset="0"/>
                  <a:ea typeface="黑体" pitchFamily="49" charset="-122"/>
                </a:rPr>
                <a:t>*</a:t>
              </a:r>
              <a:endParaRPr lang="zh-CN" altLang="en-US" b="1" dirty="0">
                <a:solidFill>
                  <a:srgbClr val="C00000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1275" name="TextBox 124">
              <a:extLst>
                <a:ext uri="{FF2B5EF4-FFF2-40B4-BE49-F238E27FC236}">
                  <a16:creationId xmlns:a16="http://schemas.microsoft.com/office/drawing/2014/main" id="{64FD59D9-E936-44A7-A724-844B6DDCBA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036" y="2753960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1276" name="TextBox 125">
              <a:extLst>
                <a:ext uri="{FF2B5EF4-FFF2-40B4-BE49-F238E27FC236}">
                  <a16:creationId xmlns:a16="http://schemas.microsoft.com/office/drawing/2014/main" id="{44F8977D-D0D3-4151-98DB-B13E92CEB9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4088" y="2753960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1277" name="TextBox 100">
              <a:extLst>
                <a:ext uri="{FF2B5EF4-FFF2-40B4-BE49-F238E27FC236}">
                  <a16:creationId xmlns:a16="http://schemas.microsoft.com/office/drawing/2014/main" id="{703A9858-A85A-4378-8164-8E02A3471D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1969" y="2753960"/>
              <a:ext cx="6495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zh-CN" altLang="en-US" b="1">
                  <a:solidFill>
                    <a:srgbClr val="000099"/>
                  </a:solidFill>
                  <a:ea typeface="黑体" panose="02010609060101010101" pitchFamily="49" charset="-122"/>
                </a:rPr>
                <a:t>初始</a:t>
              </a:r>
            </a:p>
          </p:txBody>
        </p:sp>
        <p:sp>
          <p:nvSpPr>
            <p:cNvPr id="11278" name="TextBox 127">
              <a:extLst>
                <a:ext uri="{FF2B5EF4-FFF2-40B4-BE49-F238E27FC236}">
                  <a16:creationId xmlns:a16="http://schemas.microsoft.com/office/drawing/2014/main" id="{F737E518-2590-41D4-8EAC-4BD37B7D1D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9780" y="3275692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08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1279" name="TextBox 128">
              <a:extLst>
                <a:ext uri="{FF2B5EF4-FFF2-40B4-BE49-F238E27FC236}">
                  <a16:creationId xmlns:a16="http://schemas.microsoft.com/office/drawing/2014/main" id="{4CC3621E-6B03-4D64-99D3-D8738E5170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7832" y="3275692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1280" name="TextBox 129">
              <a:extLst>
                <a:ext uri="{FF2B5EF4-FFF2-40B4-BE49-F238E27FC236}">
                  <a16:creationId xmlns:a16="http://schemas.microsoft.com/office/drawing/2014/main" id="{A2C9A1CD-5F52-403B-A3F6-F35D3A5E23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5884" y="3275692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80ABABC4-B75A-4407-9BB9-3AE6B7AA8F3C}"/>
                </a:ext>
              </a:extLst>
            </p:cNvPr>
            <p:cNvSpPr txBox="1"/>
            <p:nvPr/>
          </p:nvSpPr>
          <p:spPr>
            <a:xfrm>
              <a:off x="4428686" y="3274939"/>
              <a:ext cx="466760" cy="37008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endParaRPr lang="zh-CN" altLang="en-US" b="1" dirty="0">
                <a:solidFill>
                  <a:srgbClr val="C00000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DA26FE1-3522-4E89-8F4F-064F04B27E1C}"/>
                </a:ext>
              </a:extLst>
            </p:cNvPr>
            <p:cNvSpPr txBox="1"/>
            <p:nvPr/>
          </p:nvSpPr>
          <p:spPr>
            <a:xfrm>
              <a:off x="4895445" y="3274939"/>
              <a:ext cx="468348" cy="37008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bg2"/>
              </a:solidFill>
            </a:ln>
          </p:spPr>
          <p:txBody>
            <a:bodyPr wrap="none"/>
            <a:lstStyle/>
            <a:p>
              <a:pPr algn="ctr">
                <a:defRPr/>
              </a:pPr>
              <a:r>
                <a:rPr lang="en-US" altLang="zh-CN" b="1" dirty="0">
                  <a:solidFill>
                    <a:srgbClr val="000099"/>
                  </a:solidFill>
                  <a:latin typeface="Arial" charset="0"/>
                  <a:ea typeface="黑体" pitchFamily="49" charset="-122"/>
                </a:rPr>
                <a:t>25</a:t>
              </a:r>
              <a:r>
                <a:rPr lang="en-US" altLang="zh-CN" b="1" dirty="0">
                  <a:solidFill>
                    <a:srgbClr val="C00000"/>
                  </a:solidFill>
                  <a:latin typeface="Arial" charset="0"/>
                  <a:ea typeface="黑体" pitchFamily="49" charset="-122"/>
                </a:rPr>
                <a:t>*</a:t>
              </a:r>
              <a:endParaRPr lang="zh-CN" altLang="en-US" b="1" dirty="0">
                <a:solidFill>
                  <a:srgbClr val="C00000"/>
                </a:solidFill>
                <a:latin typeface="Arial" charset="0"/>
                <a:ea typeface="黑体" pitchFamily="49" charset="-122"/>
              </a:endParaRPr>
            </a:p>
          </p:txBody>
        </p:sp>
        <p:sp>
          <p:nvSpPr>
            <p:cNvPr id="11283" name="TextBox 132">
              <a:extLst>
                <a:ext uri="{FF2B5EF4-FFF2-40B4-BE49-F238E27FC236}">
                  <a16:creationId xmlns:a16="http://schemas.microsoft.com/office/drawing/2014/main" id="{FA0D4378-7DAE-40C9-95ED-092FCD98BB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4088" y="3275692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1284" name="TextBox 133">
              <a:extLst>
                <a:ext uri="{FF2B5EF4-FFF2-40B4-BE49-F238E27FC236}">
                  <a16:creationId xmlns:a16="http://schemas.microsoft.com/office/drawing/2014/main" id="{D7BE4717-71B1-47FF-9D81-AAD081052E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9795" y="3275692"/>
              <a:ext cx="88197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zh-CN" altLang="en-US" b="1">
                  <a:solidFill>
                    <a:srgbClr val="000099"/>
                  </a:solidFill>
                  <a:ea typeface="黑体" panose="02010609060101010101" pitchFamily="49" charset="-122"/>
                </a:rPr>
                <a:t>排序后</a:t>
              </a:r>
            </a:p>
          </p:txBody>
        </p:sp>
      </p:grpSp>
      <p:sp>
        <p:nvSpPr>
          <p:cNvPr id="11270" name="TextBox 134">
            <a:extLst>
              <a:ext uri="{FF2B5EF4-FFF2-40B4-BE49-F238E27FC236}">
                <a16:creationId xmlns:a16="http://schemas.microsoft.com/office/drawing/2014/main" id="{1F07D01B-09A4-4C79-9707-A7AE8AD5E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1475" y="4583113"/>
            <a:ext cx="1409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temp = a[i]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anose="02010609060101010101" pitchFamily="49" charset="-122"/>
              </a:rPr>
              <a:t>a[0] = temp</a:t>
            </a:r>
            <a:endParaRPr lang="zh-CN" altLang="en-US" b="1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>
            <a:extLst>
              <a:ext uri="{FF2B5EF4-FFF2-40B4-BE49-F238E27FC236}">
                <a16:creationId xmlns:a16="http://schemas.microsoft.com/office/drawing/2014/main" id="{50372767-AAD2-4ED6-B63B-7EA2CDD41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折半插入排序</a:t>
            </a:r>
          </a:p>
        </p:txBody>
      </p:sp>
      <p:sp>
        <p:nvSpPr>
          <p:cNvPr id="12291" name="内容占位符 2">
            <a:extLst>
              <a:ext uri="{FF2B5EF4-FFF2-40B4-BE49-F238E27FC236}">
                <a16:creationId xmlns:a16="http://schemas.microsoft.com/office/drawing/2014/main" id="{83FBA206-5FA5-41CB-B831-7BC552193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折半插入排序算法</a:t>
            </a:r>
            <a:endParaRPr lang="en-US" altLang="zh-CN"/>
          </a:p>
          <a:p>
            <a:pPr lvl="1"/>
            <a:r>
              <a:rPr lang="zh-CN" altLang="en-US"/>
              <a:t>将待排序元素，</a:t>
            </a:r>
            <a:r>
              <a:rPr lang="zh-CN" altLang="en-US">
                <a:solidFill>
                  <a:srgbClr val="C00000"/>
                </a:solidFill>
              </a:rPr>
              <a:t>按折半搜索法</a:t>
            </a:r>
            <a:r>
              <a:rPr lang="zh-CN" altLang="en-US"/>
              <a:t>寻找适当的插入位置，直到所有元素都插入为止</a:t>
            </a:r>
          </a:p>
        </p:txBody>
      </p:sp>
      <p:sp>
        <p:nvSpPr>
          <p:cNvPr id="12292" name="灯片编号占位符 3">
            <a:extLst>
              <a:ext uri="{FF2B5EF4-FFF2-40B4-BE49-F238E27FC236}">
                <a16:creationId xmlns:a16="http://schemas.microsoft.com/office/drawing/2014/main" id="{15DB9E39-CE11-4C6A-A512-E82E055AC4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D141075-2231-451D-8F20-901C4F111296}" type="slidenum">
              <a:rPr lang="en-US" altLang="zh-CN">
                <a:solidFill>
                  <a:srgbClr val="006600"/>
                </a:solidFill>
                <a:latin typeface="Courier New" panose="02070309020205020404" pitchFamily="49" charset="0"/>
                <a:ea typeface="华文新魏" panose="02010800040101010101" pitchFamily="2" charset="-122"/>
              </a:rPr>
              <a:pPr eaLnBrk="1" hangingPunct="1"/>
              <a:t>9</a:t>
            </a:fld>
            <a:endParaRPr lang="en-US" altLang="zh-CN">
              <a:solidFill>
                <a:srgbClr val="006600"/>
              </a:solidFill>
              <a:latin typeface="Courier New" panose="02070309020205020404" pitchFamily="49" charset="0"/>
              <a:ea typeface="华文新魏" panose="02010800040101010101" pitchFamily="2" charset="-122"/>
            </a:endParaRPr>
          </a:p>
        </p:txBody>
      </p:sp>
      <p:grpSp>
        <p:nvGrpSpPr>
          <p:cNvPr id="2" name="组合 41">
            <a:extLst>
              <a:ext uri="{FF2B5EF4-FFF2-40B4-BE49-F238E27FC236}">
                <a16:creationId xmlns:a16="http://schemas.microsoft.com/office/drawing/2014/main" id="{51A74BCA-AAFA-431F-94F4-A4C3AA572E55}"/>
              </a:ext>
            </a:extLst>
          </p:cNvPr>
          <p:cNvGrpSpPr>
            <a:grpSpLocks/>
          </p:cNvGrpSpPr>
          <p:nvPr/>
        </p:nvGrpSpPr>
        <p:grpSpPr bwMode="auto">
          <a:xfrm>
            <a:off x="5749925" y="4725988"/>
            <a:ext cx="2811463" cy="369887"/>
            <a:chOff x="6224136" y="3527720"/>
            <a:chExt cx="2812360" cy="369332"/>
          </a:xfrm>
        </p:grpSpPr>
        <p:sp>
          <p:nvSpPr>
            <p:cNvPr id="12391" name="TextBox 114">
              <a:extLst>
                <a:ext uri="{FF2B5EF4-FFF2-40B4-BE49-F238E27FC236}">
                  <a16:creationId xmlns:a16="http://schemas.microsoft.com/office/drawing/2014/main" id="{08CE348C-44A4-4848-91BD-7E9ECB8E29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24136" y="3527720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92" name="TextBox 115">
              <a:extLst>
                <a:ext uri="{FF2B5EF4-FFF2-40B4-BE49-F238E27FC236}">
                  <a16:creationId xmlns:a16="http://schemas.microsoft.com/office/drawing/2014/main" id="{B9828EB1-AA82-4782-8300-6F4C097D02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2188" y="3527720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93" name="TextBox 116">
              <a:extLst>
                <a:ext uri="{FF2B5EF4-FFF2-40B4-BE49-F238E27FC236}">
                  <a16:creationId xmlns:a16="http://schemas.microsoft.com/office/drawing/2014/main" id="{C7C72850-E26F-43D1-BEC1-571C9F737C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0240" y="3527720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23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94" name="TextBox 117">
              <a:extLst>
                <a:ext uri="{FF2B5EF4-FFF2-40B4-BE49-F238E27FC236}">
                  <a16:creationId xmlns:a16="http://schemas.microsoft.com/office/drawing/2014/main" id="{5236BC43-444A-4CA2-A7F1-9ADE6D639A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2340" y="3527720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95" name="TextBox 118">
              <a:extLst>
                <a:ext uri="{FF2B5EF4-FFF2-40B4-BE49-F238E27FC236}">
                  <a16:creationId xmlns:a16="http://schemas.microsoft.com/office/drawing/2014/main" id="{95E49BA8-6427-4AF2-8321-4C8892BA2F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00392" y="3527720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96" name="TextBox 119">
              <a:extLst>
                <a:ext uri="{FF2B5EF4-FFF2-40B4-BE49-F238E27FC236}">
                  <a16:creationId xmlns:a16="http://schemas.microsoft.com/office/drawing/2014/main" id="{C023A820-1F7E-4B9E-BAC5-830BFF79F1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68444" y="3527720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124" name="矩形 123">
            <a:extLst>
              <a:ext uri="{FF2B5EF4-FFF2-40B4-BE49-F238E27FC236}">
                <a16:creationId xmlns:a16="http://schemas.microsoft.com/office/drawing/2014/main" id="{B788DA52-17AA-45C5-9387-828316C2D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4206875"/>
            <a:ext cx="34274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600" b="1">
                <a:solidFill>
                  <a:srgbClr val="000099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low&gt;high</a:t>
            </a:r>
            <a:r>
              <a:rPr lang="zh-CN" altLang="en-US" sz="1600" b="1">
                <a:solidFill>
                  <a:srgbClr val="000099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，</a:t>
            </a:r>
            <a:r>
              <a:rPr lang="en-US" altLang="zh-CN" sz="1600" b="1">
                <a:solidFill>
                  <a:srgbClr val="000099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49,25*,25</a:t>
            </a:r>
            <a:r>
              <a:rPr lang="zh-CN" altLang="en-US" sz="1600" b="1">
                <a:solidFill>
                  <a:srgbClr val="000099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后移，</a:t>
            </a:r>
            <a:r>
              <a:rPr lang="en-US" altLang="zh-CN" sz="1600" b="1">
                <a:solidFill>
                  <a:srgbClr val="000099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23</a:t>
            </a:r>
            <a:r>
              <a:rPr lang="zh-CN" altLang="en-US" sz="1600" b="1">
                <a:solidFill>
                  <a:srgbClr val="000099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填入</a:t>
            </a:r>
          </a:p>
        </p:txBody>
      </p:sp>
      <p:grpSp>
        <p:nvGrpSpPr>
          <p:cNvPr id="3" name="组合 197">
            <a:extLst>
              <a:ext uri="{FF2B5EF4-FFF2-40B4-BE49-F238E27FC236}">
                <a16:creationId xmlns:a16="http://schemas.microsoft.com/office/drawing/2014/main" id="{794F90F8-5B72-42B6-A3C8-B4069C2EE89A}"/>
              </a:ext>
            </a:extLst>
          </p:cNvPr>
          <p:cNvGrpSpPr>
            <a:grpSpLocks/>
          </p:cNvGrpSpPr>
          <p:nvPr/>
        </p:nvGrpSpPr>
        <p:grpSpPr bwMode="auto">
          <a:xfrm>
            <a:off x="576263" y="2798763"/>
            <a:ext cx="2813050" cy="1135062"/>
            <a:chOff x="575556" y="2798702"/>
            <a:chExt cx="2814384" cy="1134354"/>
          </a:xfrm>
        </p:grpSpPr>
        <p:sp>
          <p:nvSpPr>
            <p:cNvPr id="12369" name="TextBox 82">
              <a:extLst>
                <a:ext uri="{FF2B5EF4-FFF2-40B4-BE49-F238E27FC236}">
                  <a16:creationId xmlns:a16="http://schemas.microsoft.com/office/drawing/2014/main" id="{436DCC37-D1F7-4B4E-B000-3812CD0304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7580" y="3075927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70" name="TextBox 83">
              <a:extLst>
                <a:ext uri="{FF2B5EF4-FFF2-40B4-BE49-F238E27FC236}">
                  <a16:creationId xmlns:a16="http://schemas.microsoft.com/office/drawing/2014/main" id="{F1BA7A39-CA5F-4A12-9E76-330E5D3790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5632" y="3075927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71" name="TextBox 84">
              <a:extLst>
                <a:ext uri="{FF2B5EF4-FFF2-40B4-BE49-F238E27FC236}">
                  <a16:creationId xmlns:a16="http://schemas.microsoft.com/office/drawing/2014/main" id="{0E60AC3A-D4F6-471F-9861-7DD9645828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3684" y="3075927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72" name="TextBox 85">
              <a:extLst>
                <a:ext uri="{FF2B5EF4-FFF2-40B4-BE49-F238E27FC236}">
                  <a16:creationId xmlns:a16="http://schemas.microsoft.com/office/drawing/2014/main" id="{29970A43-B176-471C-AEE2-34A539BE31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5784" y="3075927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73" name="TextBox 86">
              <a:extLst>
                <a:ext uri="{FF2B5EF4-FFF2-40B4-BE49-F238E27FC236}">
                  <a16:creationId xmlns:a16="http://schemas.microsoft.com/office/drawing/2014/main" id="{826110CE-6805-4CBE-9D0D-D301D909AC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3836" y="3075927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74" name="TextBox 87">
              <a:extLst>
                <a:ext uri="{FF2B5EF4-FFF2-40B4-BE49-F238E27FC236}">
                  <a16:creationId xmlns:a16="http://schemas.microsoft.com/office/drawing/2014/main" id="{6E5D5DB3-1B76-4120-B06E-632731833D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888" y="3075927"/>
              <a:ext cx="468052" cy="369332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23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grpSp>
          <p:nvGrpSpPr>
            <p:cNvPr id="12375" name="组合 13">
              <a:extLst>
                <a:ext uri="{FF2B5EF4-FFF2-40B4-BE49-F238E27FC236}">
                  <a16:creationId xmlns:a16="http://schemas.microsoft.com/office/drawing/2014/main" id="{BE955C1F-FC6D-4A50-8B05-8BB82C6C6A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5556" y="2798702"/>
              <a:ext cx="2812360" cy="288032"/>
              <a:chOff x="1511305" y="4365104"/>
              <a:chExt cx="2812360" cy="288032"/>
            </a:xfrm>
          </p:grpSpPr>
          <p:sp>
            <p:nvSpPr>
              <p:cNvPr id="12385" name="TextBox 102">
                <a:extLst>
                  <a:ext uri="{FF2B5EF4-FFF2-40B4-BE49-F238E27FC236}">
                    <a16:creationId xmlns:a16="http://schemas.microsoft.com/office/drawing/2014/main" id="{AFC5B922-697D-4BBA-853F-A8715A3963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11305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0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2386" name="TextBox 104">
                <a:extLst>
                  <a:ext uri="{FF2B5EF4-FFF2-40B4-BE49-F238E27FC236}">
                    <a16:creationId xmlns:a16="http://schemas.microsoft.com/office/drawing/2014/main" id="{FA2C9322-DEB2-4910-833D-9A4589CD96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9357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1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2387" name="TextBox 111">
                <a:extLst>
                  <a:ext uri="{FF2B5EF4-FFF2-40B4-BE49-F238E27FC236}">
                    <a16:creationId xmlns:a16="http://schemas.microsoft.com/office/drawing/2014/main" id="{5278B7D8-40E4-4AF7-9076-930244AE75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7409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2388" name="TextBox 113">
                <a:extLst>
                  <a:ext uri="{FF2B5EF4-FFF2-40B4-BE49-F238E27FC236}">
                    <a16:creationId xmlns:a16="http://schemas.microsoft.com/office/drawing/2014/main" id="{82254043-E257-4DF1-BDA1-554941C645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19509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3</a:t>
                </a:r>
                <a:endParaRPr lang="zh-CN" altLang="en-US" sz="1400" b="1">
                  <a:solidFill>
                    <a:srgbClr val="C00000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2389" name="TextBox 124">
                <a:extLst>
                  <a:ext uri="{FF2B5EF4-FFF2-40B4-BE49-F238E27FC236}">
                    <a16:creationId xmlns:a16="http://schemas.microsoft.com/office/drawing/2014/main" id="{F2ECBE69-2430-4DF8-BC93-20E47368CA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87561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4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2390" name="TextBox 125">
                <a:extLst>
                  <a:ext uri="{FF2B5EF4-FFF2-40B4-BE49-F238E27FC236}">
                    <a16:creationId xmlns:a16="http://schemas.microsoft.com/office/drawing/2014/main" id="{629181B6-9C15-45DD-8404-BBAE8F1013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5613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5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12376" name="组合 16">
              <a:extLst>
                <a:ext uri="{FF2B5EF4-FFF2-40B4-BE49-F238E27FC236}">
                  <a16:creationId xmlns:a16="http://schemas.microsoft.com/office/drawing/2014/main" id="{14AA8C1D-87E5-4171-A47C-C6E9A7909A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8812" y="3445262"/>
              <a:ext cx="482824" cy="487794"/>
              <a:chOff x="1604900" y="3645027"/>
              <a:chExt cx="482824" cy="487794"/>
            </a:xfrm>
          </p:grpSpPr>
          <p:sp>
            <p:nvSpPr>
              <p:cNvPr id="12383" name="TextBox 10">
                <a:extLst>
                  <a:ext uri="{FF2B5EF4-FFF2-40B4-BE49-F238E27FC236}">
                    <a16:creationId xmlns:a16="http://schemas.microsoft.com/office/drawing/2014/main" id="{792151EB-5805-4563-9925-E575E78A7A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04900" y="3825044"/>
                <a:ext cx="48282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low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cxnSp>
            <p:nvCxnSpPr>
              <p:cNvPr id="16" name="直接箭头连接符 15">
                <a:extLst>
                  <a:ext uri="{FF2B5EF4-FFF2-40B4-BE49-F238E27FC236}">
                    <a16:creationId xmlns:a16="http://schemas.microsoft.com/office/drawing/2014/main" id="{4EB57A74-9068-4D25-BC02-C482AD90CDC5}"/>
                  </a:ext>
                </a:extLst>
              </p:cNvPr>
              <p:cNvCxnSpPr/>
              <p:nvPr/>
            </p:nvCxnSpPr>
            <p:spPr bwMode="auto">
              <a:xfrm flipV="1">
                <a:off x="1829411" y="3645763"/>
                <a:ext cx="0" cy="252255"/>
              </a:xfrm>
              <a:prstGeom prst="straightConnector1">
                <a:avLst/>
              </a:prstGeom>
              <a:ln w="25400">
                <a:solidFill>
                  <a:srgbClr val="00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77" name="组合 17">
              <a:extLst>
                <a:ext uri="{FF2B5EF4-FFF2-40B4-BE49-F238E27FC236}">
                  <a16:creationId xmlns:a16="http://schemas.microsoft.com/office/drawing/2014/main" id="{994C2762-7490-47A1-A635-3D4F412382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13684" y="3438720"/>
              <a:ext cx="503664" cy="494336"/>
              <a:chOff x="2519772" y="3638485"/>
              <a:chExt cx="503664" cy="494336"/>
            </a:xfrm>
          </p:grpSpPr>
          <p:sp>
            <p:nvSpPr>
              <p:cNvPr id="12381" name="TextBox 93">
                <a:extLst>
                  <a:ext uri="{FF2B5EF4-FFF2-40B4-BE49-F238E27FC236}">
                    <a16:creationId xmlns:a16="http://schemas.microsoft.com/office/drawing/2014/main" id="{F9617A1D-2DF3-4B50-8B03-73DAB4F625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9772" y="3825044"/>
                <a:ext cx="50366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mid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cxnSp>
            <p:nvCxnSpPr>
              <p:cNvPr id="127" name="直接箭头连接符 126">
                <a:extLst>
                  <a:ext uri="{FF2B5EF4-FFF2-40B4-BE49-F238E27FC236}">
                    <a16:creationId xmlns:a16="http://schemas.microsoft.com/office/drawing/2014/main" id="{2C4D806B-DD50-48C4-BB73-2A3873A2DABE}"/>
                  </a:ext>
                </a:extLst>
              </p:cNvPr>
              <p:cNvCxnSpPr/>
              <p:nvPr/>
            </p:nvCxnSpPr>
            <p:spPr bwMode="auto">
              <a:xfrm flipV="1">
                <a:off x="2772834" y="3637830"/>
                <a:ext cx="0" cy="258601"/>
              </a:xfrm>
              <a:prstGeom prst="straightConnector1">
                <a:avLst/>
              </a:prstGeom>
              <a:ln w="25400">
                <a:solidFill>
                  <a:srgbClr val="00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78" name="组合 18">
              <a:extLst>
                <a:ext uri="{FF2B5EF4-FFF2-40B4-BE49-F238E27FC236}">
                  <a16:creationId xmlns:a16="http://schemas.microsoft.com/office/drawing/2014/main" id="{C413FAA3-84C7-4ED5-8BE4-C2818B9027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9064" y="3445259"/>
              <a:ext cx="561372" cy="487797"/>
              <a:chOff x="3445152" y="3645024"/>
              <a:chExt cx="561372" cy="487797"/>
            </a:xfrm>
          </p:grpSpPr>
          <p:sp>
            <p:nvSpPr>
              <p:cNvPr id="12379" name="TextBox 91">
                <a:extLst>
                  <a:ext uri="{FF2B5EF4-FFF2-40B4-BE49-F238E27FC236}">
                    <a16:creationId xmlns:a16="http://schemas.microsoft.com/office/drawing/2014/main" id="{05249B5B-E822-4B17-9DF3-0DBB98CD16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45152" y="3825044"/>
                <a:ext cx="56137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high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cxnSp>
            <p:nvCxnSpPr>
              <p:cNvPr id="128" name="直接箭头连接符 127">
                <a:extLst>
                  <a:ext uri="{FF2B5EF4-FFF2-40B4-BE49-F238E27FC236}">
                    <a16:creationId xmlns:a16="http://schemas.microsoft.com/office/drawing/2014/main" id="{91C1C1A1-791D-4A44-B3EB-50BEB036AFC8}"/>
                  </a:ext>
                </a:extLst>
              </p:cNvPr>
              <p:cNvCxnSpPr/>
              <p:nvPr/>
            </p:nvCxnSpPr>
            <p:spPr bwMode="auto">
              <a:xfrm flipV="1">
                <a:off x="3700373" y="3645763"/>
                <a:ext cx="0" cy="252255"/>
              </a:xfrm>
              <a:prstGeom prst="straightConnector1">
                <a:avLst/>
              </a:prstGeom>
              <a:ln w="25400">
                <a:solidFill>
                  <a:srgbClr val="00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组合 196">
            <a:extLst>
              <a:ext uri="{FF2B5EF4-FFF2-40B4-BE49-F238E27FC236}">
                <a16:creationId xmlns:a16="http://schemas.microsoft.com/office/drawing/2014/main" id="{CDDB8F4B-0ED2-4262-889F-2887342F1AFF}"/>
              </a:ext>
            </a:extLst>
          </p:cNvPr>
          <p:cNvGrpSpPr>
            <a:grpSpLocks/>
          </p:cNvGrpSpPr>
          <p:nvPr/>
        </p:nvGrpSpPr>
        <p:grpSpPr bwMode="auto">
          <a:xfrm>
            <a:off x="290513" y="4208463"/>
            <a:ext cx="3098800" cy="1147762"/>
            <a:chOff x="283868" y="4207991"/>
            <a:chExt cx="3100000" cy="1148966"/>
          </a:xfrm>
        </p:grpSpPr>
        <p:sp>
          <p:nvSpPr>
            <p:cNvPr id="12347" name="TextBox 128">
              <a:extLst>
                <a:ext uri="{FF2B5EF4-FFF2-40B4-BE49-F238E27FC236}">
                  <a16:creationId xmlns:a16="http://schemas.microsoft.com/office/drawing/2014/main" id="{5A74E685-6EDE-441F-A08B-1CBF9A5E60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8" y="448521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48" name="TextBox 129">
              <a:extLst>
                <a:ext uri="{FF2B5EF4-FFF2-40B4-BE49-F238E27FC236}">
                  <a16:creationId xmlns:a16="http://schemas.microsoft.com/office/drawing/2014/main" id="{78A42F0C-ED3B-41B2-82FA-A8AF745B3F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9560" y="448521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49" name="TextBox 130">
              <a:extLst>
                <a:ext uri="{FF2B5EF4-FFF2-40B4-BE49-F238E27FC236}">
                  <a16:creationId xmlns:a16="http://schemas.microsoft.com/office/drawing/2014/main" id="{262A7F02-364E-42ED-B0A3-9ACAD6F828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07612" y="448521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50" name="TextBox 131">
              <a:extLst>
                <a:ext uri="{FF2B5EF4-FFF2-40B4-BE49-F238E27FC236}">
                  <a16:creationId xmlns:a16="http://schemas.microsoft.com/office/drawing/2014/main" id="{5B83769A-56DE-43E8-83D5-ACAA2B4558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9712" y="448521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51" name="TextBox 132">
              <a:extLst>
                <a:ext uri="{FF2B5EF4-FFF2-40B4-BE49-F238E27FC236}">
                  <a16:creationId xmlns:a16="http://schemas.microsoft.com/office/drawing/2014/main" id="{F3DEBCA0-2F87-427A-91E5-B90874237A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7764" y="4485216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52" name="TextBox 133">
              <a:extLst>
                <a:ext uri="{FF2B5EF4-FFF2-40B4-BE49-F238E27FC236}">
                  <a16:creationId xmlns:a16="http://schemas.microsoft.com/office/drawing/2014/main" id="{1DF0359D-64F8-40B3-A46B-13E911C8C6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5816" y="4485216"/>
              <a:ext cx="468052" cy="369332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23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grpSp>
          <p:nvGrpSpPr>
            <p:cNvPr id="12353" name="组合 134">
              <a:extLst>
                <a:ext uri="{FF2B5EF4-FFF2-40B4-BE49-F238E27FC236}">
                  <a16:creationId xmlns:a16="http://schemas.microsoft.com/office/drawing/2014/main" id="{4C608272-35FD-4BA8-9E12-88A9976E42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9484" y="4207991"/>
              <a:ext cx="2812360" cy="288032"/>
              <a:chOff x="1511305" y="4365104"/>
              <a:chExt cx="2812360" cy="288032"/>
            </a:xfrm>
          </p:grpSpPr>
          <p:sp>
            <p:nvSpPr>
              <p:cNvPr id="12363" name="TextBox 135">
                <a:extLst>
                  <a:ext uri="{FF2B5EF4-FFF2-40B4-BE49-F238E27FC236}">
                    <a16:creationId xmlns:a16="http://schemas.microsoft.com/office/drawing/2014/main" id="{1313E834-66BB-4129-98E7-C2D22E0193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11305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0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2364" name="TextBox 136">
                <a:extLst>
                  <a:ext uri="{FF2B5EF4-FFF2-40B4-BE49-F238E27FC236}">
                    <a16:creationId xmlns:a16="http://schemas.microsoft.com/office/drawing/2014/main" id="{F5A54669-6FC1-4D66-8E5E-871577A6B2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9357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1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2365" name="TextBox 137">
                <a:extLst>
                  <a:ext uri="{FF2B5EF4-FFF2-40B4-BE49-F238E27FC236}">
                    <a16:creationId xmlns:a16="http://schemas.microsoft.com/office/drawing/2014/main" id="{3790A1AC-E9F4-41FA-AC46-4006AFC834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7409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2366" name="TextBox 138">
                <a:extLst>
                  <a:ext uri="{FF2B5EF4-FFF2-40B4-BE49-F238E27FC236}">
                    <a16:creationId xmlns:a16="http://schemas.microsoft.com/office/drawing/2014/main" id="{990ACBF5-1802-4C8F-A102-8645FCBB34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19509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3</a:t>
                </a:r>
                <a:endParaRPr lang="zh-CN" altLang="en-US" sz="1400" b="1">
                  <a:solidFill>
                    <a:srgbClr val="C00000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2367" name="TextBox 139">
                <a:extLst>
                  <a:ext uri="{FF2B5EF4-FFF2-40B4-BE49-F238E27FC236}">
                    <a16:creationId xmlns:a16="http://schemas.microsoft.com/office/drawing/2014/main" id="{74326083-FDB1-4B89-B9A6-BD5EACC8E4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87561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4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2368" name="TextBox 140">
                <a:extLst>
                  <a:ext uri="{FF2B5EF4-FFF2-40B4-BE49-F238E27FC236}">
                    <a16:creationId xmlns:a16="http://schemas.microsoft.com/office/drawing/2014/main" id="{2A2B93C7-7413-4E13-9713-4DEDFF0FB3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5613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5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12354" name="组合 141">
              <a:extLst>
                <a:ext uri="{FF2B5EF4-FFF2-40B4-BE49-F238E27FC236}">
                  <a16:creationId xmlns:a16="http://schemas.microsoft.com/office/drawing/2014/main" id="{4CFFDC9A-83B1-45D7-A223-B8C523E7A5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868" y="4854548"/>
              <a:ext cx="484030" cy="502409"/>
              <a:chOff x="1568896" y="3645024"/>
              <a:chExt cx="484030" cy="502409"/>
            </a:xfrm>
          </p:grpSpPr>
          <p:sp>
            <p:nvSpPr>
              <p:cNvPr id="12361" name="TextBox 142">
                <a:extLst>
                  <a:ext uri="{FF2B5EF4-FFF2-40B4-BE49-F238E27FC236}">
                    <a16:creationId xmlns:a16="http://schemas.microsoft.com/office/drawing/2014/main" id="{6FF54282-1AC7-4A96-B814-B727E4CDA9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68896" y="3839656"/>
                <a:ext cx="48282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low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cxnSp>
            <p:nvCxnSpPr>
              <p:cNvPr id="144" name="直接箭头连接符 143">
                <a:extLst>
                  <a:ext uri="{FF2B5EF4-FFF2-40B4-BE49-F238E27FC236}">
                    <a16:creationId xmlns:a16="http://schemas.microsoft.com/office/drawing/2014/main" id="{F352CCA3-F796-4AE4-BB2D-459458348F08}"/>
                  </a:ext>
                </a:extLst>
              </p:cNvPr>
              <p:cNvCxnSpPr/>
              <p:nvPr/>
            </p:nvCxnSpPr>
            <p:spPr bwMode="auto">
              <a:xfrm flipV="1">
                <a:off x="1856344" y="3645257"/>
                <a:ext cx="196926" cy="266980"/>
              </a:xfrm>
              <a:prstGeom prst="straightConnector1">
                <a:avLst/>
              </a:prstGeom>
              <a:ln w="25400">
                <a:solidFill>
                  <a:srgbClr val="00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55" name="组合 144">
              <a:extLst>
                <a:ext uri="{FF2B5EF4-FFF2-40B4-BE49-F238E27FC236}">
                  <a16:creationId xmlns:a16="http://schemas.microsoft.com/office/drawing/2014/main" id="{6A16C7C5-15F7-4EA6-BBE3-C122FA0CD2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3908" y="4848011"/>
              <a:ext cx="503664" cy="508946"/>
              <a:chOff x="2519772" y="3638487"/>
              <a:chExt cx="503664" cy="508946"/>
            </a:xfrm>
          </p:grpSpPr>
          <p:sp>
            <p:nvSpPr>
              <p:cNvPr id="12359" name="TextBox 145">
                <a:extLst>
                  <a:ext uri="{FF2B5EF4-FFF2-40B4-BE49-F238E27FC236}">
                    <a16:creationId xmlns:a16="http://schemas.microsoft.com/office/drawing/2014/main" id="{C73843B1-0F01-40F2-9F9D-A27584F0DD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9772" y="3839656"/>
                <a:ext cx="50366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mid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cxnSp>
            <p:nvCxnSpPr>
              <p:cNvPr id="147" name="直接箭头连接符 146">
                <a:extLst>
                  <a:ext uri="{FF2B5EF4-FFF2-40B4-BE49-F238E27FC236}">
                    <a16:creationId xmlns:a16="http://schemas.microsoft.com/office/drawing/2014/main" id="{AB41E72D-C8CB-49E5-92C7-E32E96E3C129}"/>
                  </a:ext>
                </a:extLst>
              </p:cNvPr>
              <p:cNvCxnSpPr/>
              <p:nvPr/>
            </p:nvCxnSpPr>
            <p:spPr bwMode="auto">
              <a:xfrm flipV="1">
                <a:off x="2772744" y="3638900"/>
                <a:ext cx="0" cy="273336"/>
              </a:xfrm>
              <a:prstGeom prst="straightConnector1">
                <a:avLst/>
              </a:prstGeom>
              <a:ln w="25400">
                <a:solidFill>
                  <a:srgbClr val="00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56" name="组合 147">
              <a:extLst>
                <a:ext uri="{FF2B5EF4-FFF2-40B4-BE49-F238E27FC236}">
                  <a16:creationId xmlns:a16="http://schemas.microsoft.com/office/drawing/2014/main" id="{BC169903-458B-471C-86CF-EA4031AC7C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4644" y="4854548"/>
              <a:ext cx="561372" cy="502409"/>
              <a:chOff x="3445152" y="3645024"/>
              <a:chExt cx="561372" cy="502409"/>
            </a:xfrm>
          </p:grpSpPr>
          <p:sp>
            <p:nvSpPr>
              <p:cNvPr id="12357" name="TextBox 148">
                <a:extLst>
                  <a:ext uri="{FF2B5EF4-FFF2-40B4-BE49-F238E27FC236}">
                    <a16:creationId xmlns:a16="http://schemas.microsoft.com/office/drawing/2014/main" id="{D24C187B-E9BB-4708-B028-2E52C7133D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45152" y="3839656"/>
                <a:ext cx="56137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high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cxnSp>
            <p:nvCxnSpPr>
              <p:cNvPr id="150" name="直接箭头连接符 149">
                <a:extLst>
                  <a:ext uri="{FF2B5EF4-FFF2-40B4-BE49-F238E27FC236}">
                    <a16:creationId xmlns:a16="http://schemas.microsoft.com/office/drawing/2014/main" id="{1CA8B137-5D91-4DF4-8A32-06EBD8DAC0CC}"/>
                  </a:ext>
                </a:extLst>
              </p:cNvPr>
              <p:cNvCxnSpPr/>
              <p:nvPr/>
            </p:nvCxnSpPr>
            <p:spPr bwMode="auto">
              <a:xfrm flipV="1">
                <a:off x="3700298" y="3645257"/>
                <a:ext cx="0" cy="266980"/>
              </a:xfrm>
              <a:prstGeom prst="straightConnector1">
                <a:avLst/>
              </a:prstGeom>
              <a:ln w="25400">
                <a:solidFill>
                  <a:srgbClr val="00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组合 47">
            <a:extLst>
              <a:ext uri="{FF2B5EF4-FFF2-40B4-BE49-F238E27FC236}">
                <a16:creationId xmlns:a16="http://schemas.microsoft.com/office/drawing/2014/main" id="{97501E65-AEFF-4271-8C59-D6F780BD2E94}"/>
              </a:ext>
            </a:extLst>
          </p:cNvPr>
          <p:cNvGrpSpPr>
            <a:grpSpLocks/>
          </p:cNvGrpSpPr>
          <p:nvPr/>
        </p:nvGrpSpPr>
        <p:grpSpPr bwMode="auto">
          <a:xfrm>
            <a:off x="576263" y="5516563"/>
            <a:ext cx="2813050" cy="1149350"/>
            <a:chOff x="569484" y="5553236"/>
            <a:chExt cx="2814384" cy="1148966"/>
          </a:xfrm>
        </p:grpSpPr>
        <p:sp>
          <p:nvSpPr>
            <p:cNvPr id="12325" name="TextBox 150">
              <a:extLst>
                <a:ext uri="{FF2B5EF4-FFF2-40B4-BE49-F238E27FC236}">
                  <a16:creationId xmlns:a16="http://schemas.microsoft.com/office/drawing/2014/main" id="{8F85581C-0695-4B4C-ADFB-E271BCF70B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8" y="5830461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26" name="TextBox 151">
              <a:extLst>
                <a:ext uri="{FF2B5EF4-FFF2-40B4-BE49-F238E27FC236}">
                  <a16:creationId xmlns:a16="http://schemas.microsoft.com/office/drawing/2014/main" id="{3FCACCB1-2484-49A4-BFC4-2A7CD355D5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9560" y="5830461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27" name="TextBox 152">
              <a:extLst>
                <a:ext uri="{FF2B5EF4-FFF2-40B4-BE49-F238E27FC236}">
                  <a16:creationId xmlns:a16="http://schemas.microsoft.com/office/drawing/2014/main" id="{3B9D0089-7E7B-4D2D-A095-9E0A8C97F6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07612" y="5830461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28" name="TextBox 153">
              <a:extLst>
                <a:ext uri="{FF2B5EF4-FFF2-40B4-BE49-F238E27FC236}">
                  <a16:creationId xmlns:a16="http://schemas.microsoft.com/office/drawing/2014/main" id="{341006AE-3422-4328-A7D9-4F75FA5A47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9712" y="5830461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29" name="TextBox 154">
              <a:extLst>
                <a:ext uri="{FF2B5EF4-FFF2-40B4-BE49-F238E27FC236}">
                  <a16:creationId xmlns:a16="http://schemas.microsoft.com/office/drawing/2014/main" id="{D2606766-214B-475F-ACD8-6C02FF4CB5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7764" y="5830461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30" name="TextBox 155">
              <a:extLst>
                <a:ext uri="{FF2B5EF4-FFF2-40B4-BE49-F238E27FC236}">
                  <a16:creationId xmlns:a16="http://schemas.microsoft.com/office/drawing/2014/main" id="{9ACEE2EE-00EB-4140-B829-4281537698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5816" y="5830461"/>
              <a:ext cx="468052" cy="369332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23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grpSp>
          <p:nvGrpSpPr>
            <p:cNvPr id="12331" name="组合 156">
              <a:extLst>
                <a:ext uri="{FF2B5EF4-FFF2-40B4-BE49-F238E27FC236}">
                  <a16:creationId xmlns:a16="http://schemas.microsoft.com/office/drawing/2014/main" id="{58DE00C6-CFB5-4A84-9D46-FFCA0A95EF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9484" y="5553236"/>
              <a:ext cx="2812360" cy="288032"/>
              <a:chOff x="1511305" y="4365104"/>
              <a:chExt cx="2812360" cy="288032"/>
            </a:xfrm>
          </p:grpSpPr>
          <p:sp>
            <p:nvSpPr>
              <p:cNvPr id="12341" name="TextBox 157">
                <a:extLst>
                  <a:ext uri="{FF2B5EF4-FFF2-40B4-BE49-F238E27FC236}">
                    <a16:creationId xmlns:a16="http://schemas.microsoft.com/office/drawing/2014/main" id="{38EC5804-BB2A-4F5F-B29F-DA4A11445A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11305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0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2342" name="TextBox 158">
                <a:extLst>
                  <a:ext uri="{FF2B5EF4-FFF2-40B4-BE49-F238E27FC236}">
                    <a16:creationId xmlns:a16="http://schemas.microsoft.com/office/drawing/2014/main" id="{7514302C-7617-4585-AB4F-432DA56AEF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9357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1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2343" name="TextBox 159">
                <a:extLst>
                  <a:ext uri="{FF2B5EF4-FFF2-40B4-BE49-F238E27FC236}">
                    <a16:creationId xmlns:a16="http://schemas.microsoft.com/office/drawing/2014/main" id="{30AC6119-39AE-47AF-9DEC-31BB80624E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7409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2344" name="TextBox 160">
                <a:extLst>
                  <a:ext uri="{FF2B5EF4-FFF2-40B4-BE49-F238E27FC236}">
                    <a16:creationId xmlns:a16="http://schemas.microsoft.com/office/drawing/2014/main" id="{24D6E32F-3A3D-4810-A3E0-A5DB805044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19509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3</a:t>
                </a:r>
                <a:endParaRPr lang="zh-CN" altLang="en-US" sz="1400" b="1">
                  <a:solidFill>
                    <a:srgbClr val="C00000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2345" name="TextBox 161">
                <a:extLst>
                  <a:ext uri="{FF2B5EF4-FFF2-40B4-BE49-F238E27FC236}">
                    <a16:creationId xmlns:a16="http://schemas.microsoft.com/office/drawing/2014/main" id="{8205A79A-7163-43A1-839E-C1F04E7382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87561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4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2346" name="TextBox 162">
                <a:extLst>
                  <a:ext uri="{FF2B5EF4-FFF2-40B4-BE49-F238E27FC236}">
                    <a16:creationId xmlns:a16="http://schemas.microsoft.com/office/drawing/2014/main" id="{1EE52688-B092-434B-A30F-8EA17F9451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5613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5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12332" name="组合 163">
              <a:extLst>
                <a:ext uri="{FF2B5EF4-FFF2-40B4-BE49-F238E27FC236}">
                  <a16:creationId xmlns:a16="http://schemas.microsoft.com/office/drawing/2014/main" id="{EED0BF95-F531-4B74-BD10-39C46FD763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1586" y="6199793"/>
              <a:ext cx="484030" cy="502409"/>
              <a:chOff x="1568896" y="3645024"/>
              <a:chExt cx="484030" cy="502409"/>
            </a:xfrm>
          </p:grpSpPr>
          <p:sp>
            <p:nvSpPr>
              <p:cNvPr id="12339" name="TextBox 164">
                <a:extLst>
                  <a:ext uri="{FF2B5EF4-FFF2-40B4-BE49-F238E27FC236}">
                    <a16:creationId xmlns:a16="http://schemas.microsoft.com/office/drawing/2014/main" id="{60A1C5FD-4A44-428D-A931-663A5EBF36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68896" y="3839656"/>
                <a:ext cx="48282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low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cxnSp>
            <p:nvCxnSpPr>
              <p:cNvPr id="166" name="直接箭头连接符 165">
                <a:extLst>
                  <a:ext uri="{FF2B5EF4-FFF2-40B4-BE49-F238E27FC236}">
                    <a16:creationId xmlns:a16="http://schemas.microsoft.com/office/drawing/2014/main" id="{B4547E9A-8249-460B-806C-60439C59DC71}"/>
                  </a:ext>
                </a:extLst>
              </p:cNvPr>
              <p:cNvCxnSpPr/>
              <p:nvPr/>
            </p:nvCxnSpPr>
            <p:spPr bwMode="auto">
              <a:xfrm flipV="1">
                <a:off x="1856209" y="3644363"/>
                <a:ext cx="196943" cy="266611"/>
              </a:xfrm>
              <a:prstGeom prst="straightConnector1">
                <a:avLst/>
              </a:prstGeom>
              <a:ln w="25400">
                <a:solidFill>
                  <a:srgbClr val="00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33" name="组合 166">
              <a:extLst>
                <a:ext uri="{FF2B5EF4-FFF2-40B4-BE49-F238E27FC236}">
                  <a16:creationId xmlns:a16="http://schemas.microsoft.com/office/drawing/2014/main" id="{276244A3-3517-4D29-A088-F16692E665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7996" y="6193256"/>
              <a:ext cx="503664" cy="508946"/>
              <a:chOff x="2519772" y="3638487"/>
              <a:chExt cx="503664" cy="508946"/>
            </a:xfrm>
          </p:grpSpPr>
          <p:sp>
            <p:nvSpPr>
              <p:cNvPr id="12337" name="TextBox 167">
                <a:extLst>
                  <a:ext uri="{FF2B5EF4-FFF2-40B4-BE49-F238E27FC236}">
                    <a16:creationId xmlns:a16="http://schemas.microsoft.com/office/drawing/2014/main" id="{B9D33E75-76E2-4B73-8263-38ED5502C7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9772" y="3839656"/>
                <a:ext cx="50366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mid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cxnSp>
            <p:nvCxnSpPr>
              <p:cNvPr id="169" name="直接箭头连接符 168">
                <a:extLst>
                  <a:ext uri="{FF2B5EF4-FFF2-40B4-BE49-F238E27FC236}">
                    <a16:creationId xmlns:a16="http://schemas.microsoft.com/office/drawing/2014/main" id="{5F197CE0-C2C2-4180-9FDB-D70B9F08B619}"/>
                  </a:ext>
                </a:extLst>
              </p:cNvPr>
              <p:cNvCxnSpPr/>
              <p:nvPr/>
            </p:nvCxnSpPr>
            <p:spPr bwMode="auto">
              <a:xfrm flipV="1">
                <a:off x="2772150" y="3638015"/>
                <a:ext cx="0" cy="272959"/>
              </a:xfrm>
              <a:prstGeom prst="straightConnector1">
                <a:avLst/>
              </a:prstGeom>
              <a:ln w="25400">
                <a:solidFill>
                  <a:srgbClr val="00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34" name="组合 169">
              <a:extLst>
                <a:ext uri="{FF2B5EF4-FFF2-40B4-BE49-F238E27FC236}">
                  <a16:creationId xmlns:a16="http://schemas.microsoft.com/office/drawing/2014/main" id="{79D5B741-5738-4A13-8126-C5E80A13AA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82336" y="6193256"/>
              <a:ext cx="561372" cy="508946"/>
              <a:chOff x="3445152" y="3638487"/>
              <a:chExt cx="561372" cy="508946"/>
            </a:xfrm>
          </p:grpSpPr>
          <p:sp>
            <p:nvSpPr>
              <p:cNvPr id="12335" name="TextBox 170">
                <a:extLst>
                  <a:ext uri="{FF2B5EF4-FFF2-40B4-BE49-F238E27FC236}">
                    <a16:creationId xmlns:a16="http://schemas.microsoft.com/office/drawing/2014/main" id="{A2C0CB87-0711-4B5B-80BE-C3D4AAC156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45152" y="3839656"/>
                <a:ext cx="56137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high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cxnSp>
            <p:nvCxnSpPr>
              <p:cNvPr id="172" name="直接箭头连接符 171">
                <a:extLst>
                  <a:ext uri="{FF2B5EF4-FFF2-40B4-BE49-F238E27FC236}">
                    <a16:creationId xmlns:a16="http://schemas.microsoft.com/office/drawing/2014/main" id="{1CDAED6D-56E8-4B09-A631-4DB221E099F5}"/>
                  </a:ext>
                </a:extLst>
              </p:cNvPr>
              <p:cNvCxnSpPr/>
              <p:nvPr/>
            </p:nvCxnSpPr>
            <p:spPr bwMode="auto">
              <a:xfrm flipH="1" flipV="1">
                <a:off x="3445485" y="3638015"/>
                <a:ext cx="255708" cy="272959"/>
              </a:xfrm>
              <a:prstGeom prst="straightConnector1">
                <a:avLst/>
              </a:prstGeom>
              <a:ln w="25400">
                <a:solidFill>
                  <a:srgbClr val="00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3897CB20-4BC9-4DC6-B019-A964E2EA9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890963"/>
            <a:ext cx="3335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400" b="1">
                <a:solidFill>
                  <a:srgbClr val="C00000"/>
                </a:solidFill>
                <a:ea typeface="黑体" panose="02010609060101010101" pitchFamily="49" charset="-122"/>
              </a:rPr>
              <a:t>mid&gt;23,high=mid-1,mid=(low+high)/2</a:t>
            </a:r>
            <a:endParaRPr lang="zh-CN" altLang="en-US" sz="1400" b="1">
              <a:solidFill>
                <a:srgbClr val="C00000"/>
              </a:solidFill>
              <a:ea typeface="黑体" panose="02010609060101010101" pitchFamily="49" charset="-122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09884479-EB11-4D1B-95E7-D5FCA978C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00" y="5281613"/>
            <a:ext cx="3295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400" b="1">
                <a:solidFill>
                  <a:srgbClr val="C00000"/>
                </a:solidFill>
                <a:ea typeface="黑体" panose="02010609060101010101" pitchFamily="49" charset="-122"/>
              </a:rPr>
              <a:t>mid≤23,low=mid+1,mid=(low+high)/2</a:t>
            </a:r>
            <a:endParaRPr lang="zh-CN" altLang="en-US" sz="1400" b="1">
              <a:solidFill>
                <a:srgbClr val="C00000"/>
              </a:solidFill>
              <a:ea typeface="黑体" panose="02010609060101010101" pitchFamily="49" charset="-122"/>
            </a:endParaRPr>
          </a:p>
        </p:txBody>
      </p:sp>
      <p:grpSp>
        <p:nvGrpSpPr>
          <p:cNvPr id="19" name="组合 198">
            <a:extLst>
              <a:ext uri="{FF2B5EF4-FFF2-40B4-BE49-F238E27FC236}">
                <a16:creationId xmlns:a16="http://schemas.microsoft.com/office/drawing/2014/main" id="{8AE81D58-8EA0-4F69-AED8-0174C1497751}"/>
              </a:ext>
            </a:extLst>
          </p:cNvPr>
          <p:cNvGrpSpPr>
            <a:grpSpLocks/>
          </p:cNvGrpSpPr>
          <p:nvPr/>
        </p:nvGrpSpPr>
        <p:grpSpPr bwMode="auto">
          <a:xfrm>
            <a:off x="5718175" y="2798763"/>
            <a:ext cx="2814638" cy="1149350"/>
            <a:chOff x="5718056" y="2600908"/>
            <a:chExt cx="2814384" cy="1148966"/>
          </a:xfrm>
        </p:grpSpPr>
        <p:sp>
          <p:nvSpPr>
            <p:cNvPr id="12303" name="TextBox 173">
              <a:extLst>
                <a:ext uri="{FF2B5EF4-FFF2-40B4-BE49-F238E27FC236}">
                  <a16:creationId xmlns:a16="http://schemas.microsoft.com/office/drawing/2014/main" id="{ECE8C32F-1E61-4F67-9815-2442EEDFE9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0080" y="2878133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16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04" name="TextBox 174">
              <a:extLst>
                <a:ext uri="{FF2B5EF4-FFF2-40B4-BE49-F238E27FC236}">
                  <a16:creationId xmlns:a16="http://schemas.microsoft.com/office/drawing/2014/main" id="{AE816ACE-F2E9-4891-B6AA-AF2F141494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8132" y="2878133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21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05" name="TextBox 175">
              <a:extLst>
                <a:ext uri="{FF2B5EF4-FFF2-40B4-BE49-F238E27FC236}">
                  <a16:creationId xmlns:a16="http://schemas.microsoft.com/office/drawing/2014/main" id="{E56DC3C3-9732-4F0D-B89B-39ADB372DA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6184" y="2878133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06" name="TextBox 176">
              <a:extLst>
                <a:ext uri="{FF2B5EF4-FFF2-40B4-BE49-F238E27FC236}">
                  <a16:creationId xmlns:a16="http://schemas.microsoft.com/office/drawing/2014/main" id="{7FC40F62-D1FE-465F-A5AB-E5F229A61F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8284" y="2878133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25</a:t>
              </a:r>
              <a:r>
                <a:rPr lang="en-US" altLang="zh-CN" b="1">
                  <a:solidFill>
                    <a:srgbClr val="C00000"/>
                  </a:solidFill>
                  <a:ea typeface="黑体" panose="02010609060101010101" pitchFamily="49" charset="-122"/>
                </a:rPr>
                <a:t>*</a:t>
              </a:r>
              <a:endParaRPr lang="zh-CN" altLang="en-US" b="1">
                <a:solidFill>
                  <a:srgbClr val="C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07" name="TextBox 177">
              <a:extLst>
                <a:ext uri="{FF2B5EF4-FFF2-40B4-BE49-F238E27FC236}">
                  <a16:creationId xmlns:a16="http://schemas.microsoft.com/office/drawing/2014/main" id="{8F9F525B-BEB9-446D-BF59-971D8643F7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6336" y="2878133"/>
              <a:ext cx="468052" cy="36933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49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08" name="TextBox 178">
              <a:extLst>
                <a:ext uri="{FF2B5EF4-FFF2-40B4-BE49-F238E27FC236}">
                  <a16:creationId xmlns:a16="http://schemas.microsoft.com/office/drawing/2014/main" id="{C3345790-29F3-4F1B-B73D-448CA7A598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64388" y="2878133"/>
              <a:ext cx="468052" cy="369332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anose="02010609060101010101" pitchFamily="49" charset="-122"/>
                </a:rPr>
                <a:t>23</a:t>
              </a:r>
              <a:endParaRPr lang="zh-CN" altLang="en-US" b="1">
                <a:solidFill>
                  <a:srgbClr val="000099"/>
                </a:solidFill>
                <a:ea typeface="黑体" panose="02010609060101010101" pitchFamily="49" charset="-122"/>
              </a:endParaRPr>
            </a:p>
          </p:txBody>
        </p:sp>
        <p:grpSp>
          <p:nvGrpSpPr>
            <p:cNvPr id="12309" name="组合 179">
              <a:extLst>
                <a:ext uri="{FF2B5EF4-FFF2-40B4-BE49-F238E27FC236}">
                  <a16:creationId xmlns:a16="http://schemas.microsoft.com/office/drawing/2014/main" id="{CCB16E9F-E707-4F87-A9A0-C81C99CF8B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18056" y="2600908"/>
              <a:ext cx="2812360" cy="288032"/>
              <a:chOff x="1511305" y="4365104"/>
              <a:chExt cx="2812360" cy="288032"/>
            </a:xfrm>
          </p:grpSpPr>
          <p:sp>
            <p:nvSpPr>
              <p:cNvPr id="12319" name="TextBox 180">
                <a:extLst>
                  <a:ext uri="{FF2B5EF4-FFF2-40B4-BE49-F238E27FC236}">
                    <a16:creationId xmlns:a16="http://schemas.microsoft.com/office/drawing/2014/main" id="{01FE4A5F-C889-4AD3-9107-6AD18B6E3C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11305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0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2320" name="TextBox 181">
                <a:extLst>
                  <a:ext uri="{FF2B5EF4-FFF2-40B4-BE49-F238E27FC236}">
                    <a16:creationId xmlns:a16="http://schemas.microsoft.com/office/drawing/2014/main" id="{48F89082-7460-4327-80C8-C3A9CA864D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9357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1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2321" name="TextBox 182">
                <a:extLst>
                  <a:ext uri="{FF2B5EF4-FFF2-40B4-BE49-F238E27FC236}">
                    <a16:creationId xmlns:a16="http://schemas.microsoft.com/office/drawing/2014/main" id="{5D7BEB66-6006-4058-8DD5-92CA9A9326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7409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2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2322" name="TextBox 183">
                <a:extLst>
                  <a:ext uri="{FF2B5EF4-FFF2-40B4-BE49-F238E27FC236}">
                    <a16:creationId xmlns:a16="http://schemas.microsoft.com/office/drawing/2014/main" id="{F13C4682-D015-4B10-9FD0-B9978FA1E8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19509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3</a:t>
                </a:r>
                <a:endParaRPr lang="zh-CN" altLang="en-US" sz="1400" b="1">
                  <a:solidFill>
                    <a:srgbClr val="C00000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2323" name="TextBox 184">
                <a:extLst>
                  <a:ext uri="{FF2B5EF4-FFF2-40B4-BE49-F238E27FC236}">
                    <a16:creationId xmlns:a16="http://schemas.microsoft.com/office/drawing/2014/main" id="{3117B556-0259-4AE5-BFE0-B75DAE4B74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87561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4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2324" name="TextBox 185">
                <a:extLst>
                  <a:ext uri="{FF2B5EF4-FFF2-40B4-BE49-F238E27FC236}">
                    <a16:creationId xmlns:a16="http://schemas.microsoft.com/office/drawing/2014/main" id="{767C5DB0-37B7-4F45-85C5-49AE974B62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5613" y="4365104"/>
                <a:ext cx="468052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5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12310" name="组合 186">
              <a:extLst>
                <a:ext uri="{FF2B5EF4-FFF2-40B4-BE49-F238E27FC236}">
                  <a16:creationId xmlns:a16="http://schemas.microsoft.com/office/drawing/2014/main" id="{64017225-64B6-4396-8738-6E03DE1D89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14238" y="3247465"/>
              <a:ext cx="482824" cy="502409"/>
              <a:chOff x="1568896" y="3645024"/>
              <a:chExt cx="482824" cy="502409"/>
            </a:xfrm>
          </p:grpSpPr>
          <p:sp>
            <p:nvSpPr>
              <p:cNvPr id="12317" name="TextBox 187">
                <a:extLst>
                  <a:ext uri="{FF2B5EF4-FFF2-40B4-BE49-F238E27FC236}">
                    <a16:creationId xmlns:a16="http://schemas.microsoft.com/office/drawing/2014/main" id="{D16EF4D5-7773-4281-9AD3-3D87154BD4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68896" y="3839656"/>
                <a:ext cx="48282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low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cxnSp>
            <p:nvCxnSpPr>
              <p:cNvPr id="189" name="直接箭头连接符 188">
                <a:extLst>
                  <a:ext uri="{FF2B5EF4-FFF2-40B4-BE49-F238E27FC236}">
                    <a16:creationId xmlns:a16="http://schemas.microsoft.com/office/drawing/2014/main" id="{B428D5C9-6087-4BD2-BD96-DDD901E2D3C2}"/>
                  </a:ext>
                </a:extLst>
              </p:cNvPr>
              <p:cNvCxnSpPr/>
              <p:nvPr/>
            </p:nvCxnSpPr>
            <p:spPr bwMode="auto">
              <a:xfrm flipV="1">
                <a:off x="1801328" y="3644363"/>
                <a:ext cx="0" cy="266611"/>
              </a:xfrm>
              <a:prstGeom prst="straightConnector1">
                <a:avLst/>
              </a:prstGeom>
              <a:ln w="25400">
                <a:solidFill>
                  <a:srgbClr val="00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11" name="组合 189">
              <a:extLst>
                <a:ext uri="{FF2B5EF4-FFF2-40B4-BE49-F238E27FC236}">
                  <a16:creationId xmlns:a16="http://schemas.microsoft.com/office/drawing/2014/main" id="{45660FF5-1736-449F-B3F1-1E34341249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22150" y="3237000"/>
              <a:ext cx="503664" cy="512874"/>
              <a:chOff x="2519772" y="3634559"/>
              <a:chExt cx="503664" cy="512874"/>
            </a:xfrm>
          </p:grpSpPr>
          <p:sp>
            <p:nvSpPr>
              <p:cNvPr id="12315" name="TextBox 190">
                <a:extLst>
                  <a:ext uri="{FF2B5EF4-FFF2-40B4-BE49-F238E27FC236}">
                    <a16:creationId xmlns:a16="http://schemas.microsoft.com/office/drawing/2014/main" id="{BA56BAE5-3FE3-4AD2-8E2A-6F82702618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9772" y="3839656"/>
                <a:ext cx="50366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mid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cxnSp>
            <p:nvCxnSpPr>
              <p:cNvPr id="192" name="直接箭头连接符 191">
                <a:extLst>
                  <a:ext uri="{FF2B5EF4-FFF2-40B4-BE49-F238E27FC236}">
                    <a16:creationId xmlns:a16="http://schemas.microsoft.com/office/drawing/2014/main" id="{B5D2BA61-EE32-4211-82D5-DC92E2B54E1C}"/>
                  </a:ext>
                </a:extLst>
              </p:cNvPr>
              <p:cNvCxnSpPr/>
              <p:nvPr/>
            </p:nvCxnSpPr>
            <p:spPr bwMode="auto">
              <a:xfrm flipV="1">
                <a:off x="2844269" y="3634841"/>
                <a:ext cx="107940" cy="277720"/>
              </a:xfrm>
              <a:prstGeom prst="straightConnector1">
                <a:avLst/>
              </a:prstGeom>
              <a:ln w="25400">
                <a:solidFill>
                  <a:srgbClr val="00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12" name="组合 192">
              <a:extLst>
                <a:ext uri="{FF2B5EF4-FFF2-40B4-BE49-F238E27FC236}">
                  <a16:creationId xmlns:a16="http://schemas.microsoft.com/office/drawing/2014/main" id="{98398952-A8C4-448A-8458-5C2BB13CB5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82190" y="3247465"/>
              <a:ext cx="561372" cy="502409"/>
              <a:chOff x="3445152" y="3645024"/>
              <a:chExt cx="561372" cy="502409"/>
            </a:xfrm>
          </p:grpSpPr>
          <p:sp>
            <p:nvSpPr>
              <p:cNvPr id="12313" name="TextBox 193">
                <a:extLst>
                  <a:ext uri="{FF2B5EF4-FFF2-40B4-BE49-F238E27FC236}">
                    <a16:creationId xmlns:a16="http://schemas.microsoft.com/office/drawing/2014/main" id="{A2B7891D-C598-46D9-BDC7-67BC8A4ECE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45152" y="3839656"/>
                <a:ext cx="56137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Wingdings" panose="05000000000000000000" pitchFamily="2" charset="2"/>
                  <a:buNone/>
                </a:pPr>
                <a:r>
                  <a:rPr lang="en-US" altLang="zh-CN" sz="1400" b="1">
                    <a:solidFill>
                      <a:srgbClr val="000099"/>
                    </a:solidFill>
                    <a:ea typeface="黑体" panose="02010609060101010101" pitchFamily="49" charset="-122"/>
                  </a:rPr>
                  <a:t>high</a:t>
                </a:r>
                <a:endParaRPr lang="zh-CN" altLang="en-US" sz="1400" b="1">
                  <a:solidFill>
                    <a:srgbClr val="000099"/>
                  </a:solidFill>
                  <a:ea typeface="黑体" panose="02010609060101010101" pitchFamily="49" charset="-122"/>
                </a:endParaRPr>
              </a:p>
            </p:txBody>
          </p:sp>
          <p:cxnSp>
            <p:nvCxnSpPr>
              <p:cNvPr id="195" name="直接箭头连接符 194">
                <a:extLst>
                  <a:ext uri="{FF2B5EF4-FFF2-40B4-BE49-F238E27FC236}">
                    <a16:creationId xmlns:a16="http://schemas.microsoft.com/office/drawing/2014/main" id="{DA80A16B-1447-4229-B95D-2CFCD27F7A5B}"/>
                  </a:ext>
                </a:extLst>
              </p:cNvPr>
              <p:cNvCxnSpPr/>
              <p:nvPr/>
            </p:nvCxnSpPr>
            <p:spPr bwMode="auto">
              <a:xfrm flipH="1" flipV="1">
                <a:off x="3700094" y="3644363"/>
                <a:ext cx="0" cy="266611"/>
              </a:xfrm>
              <a:prstGeom prst="straightConnector1">
                <a:avLst/>
              </a:prstGeom>
              <a:ln w="25400">
                <a:solidFill>
                  <a:srgbClr val="00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6" name="TextBox 195">
            <a:extLst>
              <a:ext uri="{FF2B5EF4-FFF2-40B4-BE49-F238E27FC236}">
                <a16:creationId xmlns:a16="http://schemas.microsoft.com/office/drawing/2014/main" id="{631BF4CE-F9D3-4D9F-A704-C4EFFE1B1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6542088"/>
            <a:ext cx="3294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1400" b="1">
                <a:solidFill>
                  <a:srgbClr val="C00000"/>
                </a:solidFill>
                <a:ea typeface="黑体" panose="02010609060101010101" pitchFamily="49" charset="-122"/>
              </a:rPr>
              <a:t>mid≤23,low=mid+1,mid=(low+high)/2</a:t>
            </a:r>
            <a:endParaRPr lang="zh-CN" altLang="en-US" sz="1400" b="1">
              <a:solidFill>
                <a:srgbClr val="C00000"/>
              </a:solidFill>
              <a:ea typeface="黑体" panose="02010609060101010101" pitchFamily="49" charset="-122"/>
            </a:endParaRPr>
          </a:p>
        </p:txBody>
      </p:sp>
      <p:cxnSp>
        <p:nvCxnSpPr>
          <p:cNvPr id="201" name="直接连接符 200">
            <a:extLst>
              <a:ext uri="{FF2B5EF4-FFF2-40B4-BE49-F238E27FC236}">
                <a16:creationId xmlns:a16="http://schemas.microsoft.com/office/drawing/2014/main" id="{FBB0F87F-5E6D-4518-8A36-7F2C8B4F66A1}"/>
              </a:ext>
            </a:extLst>
          </p:cNvPr>
          <p:cNvCxnSpPr/>
          <p:nvPr/>
        </p:nvCxnSpPr>
        <p:spPr bwMode="auto">
          <a:xfrm>
            <a:off x="4319588" y="2971800"/>
            <a:ext cx="0" cy="3878263"/>
          </a:xfrm>
          <a:prstGeom prst="line">
            <a:avLst/>
          </a:prstGeom>
          <a:ln w="381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44" grpId="0"/>
      <p:bldP spid="173" grpId="0"/>
      <p:bldP spid="196" grpId="0"/>
    </p:bldLst>
  </p:timing>
</p:sld>
</file>

<file path=ppt/theme/theme1.xml><?xml version="1.0" encoding="utf-8"?>
<a:theme xmlns:a="http://schemas.openxmlformats.org/drawingml/2006/main" name="Pixel">
  <a:themeElements>
    <a:clrScheme name="自定义 1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自定义 1">
      <a:majorFont>
        <a:latin typeface="Arial"/>
        <a:ea typeface="隶书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000000"/>
          </a:solidFill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lIns="18000" tIns="10800" rIns="18000" bIns="10800" rtlCol="0" anchor="ctr"/>
      <a:lstStyle>
        <a:defPPr algn="ctr" eaLnBrk="1" hangingPunct="1">
          <a:lnSpc>
            <a:spcPct val="96000"/>
          </a:lnSpc>
          <a:spcBef>
            <a:spcPct val="0"/>
          </a:spcBef>
          <a:buClrTx/>
          <a:buFontTx/>
          <a:buNone/>
          <a:defRPr b="1" dirty="0">
            <a:solidFill>
              <a:srgbClr val="000099"/>
            </a:solidFill>
            <a:ea typeface="黑体" pitchFamily="49" charset="-122"/>
          </a:defRPr>
        </a:defPPr>
      </a:lstStyle>
    </a:spDef>
    <a:lnDef>
      <a:spPr bwMode="auto">
        <a:ln w="25400">
          <a:solidFill>
            <a:srgbClr val="0066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25400">
          <a:noFill/>
        </a:ln>
      </a:spPr>
      <a:bodyPr wrap="none" rtlCol="0">
        <a:spAutoFit/>
      </a:bodyPr>
      <a:lstStyle>
        <a:defPPr eaLnBrk="1" hangingPunct="1">
          <a:buFont typeface="Wingdings" pitchFamily="2" charset="2"/>
          <a:buNone/>
          <a:defRPr b="1" dirty="0" smtClean="0">
            <a:solidFill>
              <a:srgbClr val="000099"/>
            </a:solidFill>
            <a:ea typeface="黑体" pitchFamily="49" charset="-122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99"/>
        </a:dk1>
        <a:lt1>
          <a:srgbClr val="FFFFFF"/>
        </a:lt1>
        <a:dk2>
          <a:srgbClr val="CC0000"/>
        </a:dk2>
        <a:lt2>
          <a:srgbClr val="808080"/>
        </a:lt2>
        <a:accent1>
          <a:srgbClr val="FFFF66"/>
        </a:accent1>
        <a:accent2>
          <a:srgbClr val="000099"/>
        </a:accent2>
        <a:accent3>
          <a:srgbClr val="FFFFFF"/>
        </a:accent3>
        <a:accent4>
          <a:srgbClr val="000082"/>
        </a:accent4>
        <a:accent5>
          <a:srgbClr val="FFFFB8"/>
        </a:accent5>
        <a:accent6>
          <a:srgbClr val="00008A"/>
        </a:accent6>
        <a:hlink>
          <a:srgbClr val="CC00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4">
        <a:dk1>
          <a:srgbClr val="000099"/>
        </a:dk1>
        <a:lt1>
          <a:srgbClr val="FFFFFF"/>
        </a:lt1>
        <a:dk2>
          <a:srgbClr val="CC0000"/>
        </a:dk2>
        <a:lt2>
          <a:srgbClr val="0033CC"/>
        </a:lt2>
        <a:accent1>
          <a:srgbClr val="FFFF66"/>
        </a:accent1>
        <a:accent2>
          <a:srgbClr val="000099"/>
        </a:accent2>
        <a:accent3>
          <a:srgbClr val="FFFFFF"/>
        </a:accent3>
        <a:accent4>
          <a:srgbClr val="000082"/>
        </a:accent4>
        <a:accent5>
          <a:srgbClr val="FFFFB8"/>
        </a:accent5>
        <a:accent6>
          <a:srgbClr val="00008A"/>
        </a:accent6>
        <a:hlink>
          <a:srgbClr val="CC00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13703</TotalTime>
  <Words>4679</Words>
  <Application>Microsoft Office PowerPoint</Application>
  <PresentationFormat>全屏显示(4:3)</PresentationFormat>
  <Paragraphs>1310</Paragraphs>
  <Slides>47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47</vt:i4>
      </vt:variant>
    </vt:vector>
  </HeadingPairs>
  <TitlesOfParts>
    <vt:vector size="64" baseType="lpstr">
      <vt:lpstr>Arial</vt:lpstr>
      <vt:lpstr>宋体</vt:lpstr>
      <vt:lpstr>隶书</vt:lpstr>
      <vt:lpstr>Times New Roman</vt:lpstr>
      <vt:lpstr>Wingdings</vt:lpstr>
      <vt:lpstr>Calibri</vt:lpstr>
      <vt:lpstr>Courier New</vt:lpstr>
      <vt:lpstr>华文新魏</vt:lpstr>
      <vt:lpstr>仿宋_GB2312</vt:lpstr>
      <vt:lpstr>黑体</vt:lpstr>
      <vt:lpstr>Symbol</vt:lpstr>
      <vt:lpstr>Monotype Sorts</vt:lpstr>
      <vt:lpstr>Helvetica</vt:lpstr>
      <vt:lpstr>Pixel</vt:lpstr>
      <vt:lpstr>自定义设计方案</vt:lpstr>
      <vt:lpstr>Microsoft 公式 3.0</vt:lpstr>
      <vt:lpstr>Microsoft Equation 3.0</vt:lpstr>
      <vt:lpstr>第九章 排序</vt:lpstr>
      <vt:lpstr>本章主要内容</vt:lpstr>
      <vt:lpstr>排序的概念</vt:lpstr>
      <vt:lpstr>排序的概念</vt:lpstr>
      <vt:lpstr>排序的概念</vt:lpstr>
      <vt:lpstr>顺序插入排序</vt:lpstr>
      <vt:lpstr>顺序插入排序</vt:lpstr>
      <vt:lpstr>顺序插入排序</vt:lpstr>
      <vt:lpstr>折半插入排序</vt:lpstr>
      <vt:lpstr>折半插入排序</vt:lpstr>
      <vt:lpstr>PowerPoint 演示文稿</vt:lpstr>
      <vt:lpstr>PowerPoint 演示文稿</vt:lpstr>
      <vt:lpstr>表插入排序</vt:lpstr>
      <vt:lpstr>PowerPoint 演示文稿</vt:lpstr>
      <vt:lpstr>PowerPoint 演示文稿</vt:lpstr>
      <vt:lpstr>希尔排序</vt:lpstr>
      <vt:lpstr>希尔排序</vt:lpstr>
      <vt:lpstr>冒泡排序 (Bubble Sort)</vt:lpstr>
      <vt:lpstr>PowerPoint 演示文稿</vt:lpstr>
      <vt:lpstr>快速排序</vt:lpstr>
      <vt:lpstr>快速排序</vt:lpstr>
      <vt:lpstr>PowerPoint 演示文稿</vt:lpstr>
      <vt:lpstr>快速排序</vt:lpstr>
      <vt:lpstr>快速排序</vt:lpstr>
      <vt:lpstr>快速排序</vt:lpstr>
      <vt:lpstr>快速排序</vt:lpstr>
      <vt:lpstr>快速排序</vt:lpstr>
      <vt:lpstr>快速排序</vt:lpstr>
      <vt:lpstr>选择排序</vt:lpstr>
      <vt:lpstr>选择排序</vt:lpstr>
      <vt:lpstr>树形选择排序</vt:lpstr>
      <vt:lpstr>PowerPoint 演示文稿</vt:lpstr>
      <vt:lpstr>堆排序</vt:lpstr>
      <vt:lpstr>堆排序</vt:lpstr>
      <vt:lpstr>堆排序</vt:lpstr>
      <vt:lpstr>堆排序</vt:lpstr>
      <vt:lpstr>归并排序</vt:lpstr>
      <vt:lpstr>归并排序</vt:lpstr>
      <vt:lpstr>桶式排序</vt:lpstr>
      <vt:lpstr>桶式排序</vt:lpstr>
      <vt:lpstr>基数排序</vt:lpstr>
      <vt:lpstr>基数排序</vt:lpstr>
      <vt:lpstr>基数排序</vt:lpstr>
      <vt:lpstr>基数排序</vt:lpstr>
      <vt:lpstr>基数排序</vt:lpstr>
      <vt:lpstr>各排序方法时间复杂度比较</vt:lpstr>
      <vt:lpstr>各排序方法空间和稳定性比较</vt:lpstr>
    </vt:vector>
  </TitlesOfParts>
  <Company>计算机系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</dc:title>
  <dc:creator>清华大学</dc:creator>
  <cp:lastModifiedBy>f xl</cp:lastModifiedBy>
  <cp:revision>1123</cp:revision>
  <cp:lastPrinted>1601-01-01T00:00:00Z</cp:lastPrinted>
  <dcterms:created xsi:type="dcterms:W3CDTF">2009-06-26T00:04:30Z</dcterms:created>
  <dcterms:modified xsi:type="dcterms:W3CDTF">2021-05-30T18:42:21Z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